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56" r:id="rId5"/>
    <p:sldId id="293" r:id="rId6"/>
    <p:sldId id="353" r:id="rId7"/>
    <p:sldId id="319" r:id="rId8"/>
    <p:sldId id="320" r:id="rId9"/>
    <p:sldId id="339" r:id="rId10"/>
    <p:sldId id="340" r:id="rId11"/>
    <p:sldId id="334" r:id="rId12"/>
    <p:sldId id="335" r:id="rId13"/>
    <p:sldId id="342" r:id="rId14"/>
    <p:sldId id="343" r:id="rId15"/>
    <p:sldId id="308" r:id="rId16"/>
    <p:sldId id="300" r:id="rId17"/>
    <p:sldId id="301" r:id="rId18"/>
    <p:sldId id="302" r:id="rId19"/>
    <p:sldId id="303" r:id="rId20"/>
    <p:sldId id="304" r:id="rId21"/>
    <p:sldId id="314" r:id="rId22"/>
    <p:sldId id="305" r:id="rId23"/>
    <p:sldId id="315" r:id="rId24"/>
    <p:sldId id="316" r:id="rId25"/>
    <p:sldId id="326" r:id="rId26"/>
    <p:sldId id="359" r:id="rId27"/>
    <p:sldId id="328" r:id="rId28"/>
    <p:sldId id="329" r:id="rId29"/>
    <p:sldId id="330" r:id="rId30"/>
    <p:sldId id="331" r:id="rId31"/>
    <p:sldId id="332" r:id="rId32"/>
    <p:sldId id="333" r:id="rId33"/>
    <p:sldId id="350" r:id="rId34"/>
    <p:sldId id="360" r:id="rId35"/>
    <p:sldId id="361" r:id="rId36"/>
    <p:sldId id="366" r:id="rId37"/>
    <p:sldId id="364" r:id="rId38"/>
    <p:sldId id="367" r:id="rId39"/>
    <p:sldId id="365" r:id="rId40"/>
    <p:sldId id="346" r:id="rId41"/>
    <p:sldId id="355" r:id="rId42"/>
    <p:sldId id="348" r:id="rId43"/>
    <p:sldId id="356" r:id="rId44"/>
    <p:sldId id="323" r:id="rId45"/>
    <p:sldId id="324" r:id="rId46"/>
    <p:sldId id="325" r:id="rId47"/>
    <p:sldId id="357" r:id="rId48"/>
    <p:sldId id="358" r:id="rId49"/>
    <p:sldId id="3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0235" autoAdjust="0"/>
  </p:normalViewPr>
  <p:slideViewPr>
    <p:cSldViewPr snapToGrid="0">
      <p:cViewPr varScale="1">
        <p:scale>
          <a:sx n="141" d="100"/>
          <a:sy n="141" d="100"/>
        </p:scale>
        <p:origin x="208" y="8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7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103E-0B92-6144-ADC8-DD1E39A7BCA7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137D-E362-C34C-B493-96F4D149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Optotest</a:t>
            </a:r>
            <a:r>
              <a:rPr lang="en-US" dirty="0"/>
              <a:t> has chosen to partner with 3M to help showcase their new EBO connector.  Paul Leblanc will be presenting on their behalf.  Paul would you like to introduce yourself?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deshuffle</a:t>
            </a:r>
            <a:r>
              <a:rPr lang="en-US" dirty="0"/>
              <a:t> is made with same fiber, then link loss</a:t>
            </a:r>
          </a:p>
          <a:p>
            <a:r>
              <a:rPr lang="en-US" dirty="0"/>
              <a:t>- From larger core fiber, then its one-sided.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measuring standard fiber assemblies the connection at the reference cord is measured, however, this only yields information about the reference cord connector and not the DUT.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open EBO assemblies have very low return loss,  </a:t>
            </a:r>
            <a:r>
              <a:rPr lang="en-US" dirty="0" err="1"/>
              <a:t>OptoTest</a:t>
            </a:r>
            <a:r>
              <a:rPr lang="en-US" dirty="0"/>
              <a:t> suggests using a short EBO to MTP flat assembly to induce a know return loss.  This serves two purposes:  1 is to present the system with a large reflection that is easy to find and second it presents the system with a reflection standard to help the system self calibrate to a 14.7dB reflection.  Once the RL reference is complete disconnect this short stub.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57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Simplex system good for:  Simplex assemblies, hybrid cables, some duplex cables.</a:t>
            </a:r>
          </a:p>
          <a:p>
            <a:r>
              <a:rPr lang="en-US" dirty="0"/>
              <a:t>Multichannel:  Integrated switch for multifiber assemblies, small foot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Multichannel power meter is good for testing DUTs with multiple connector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there are no massive issues with the connection all of the light from the smaller fiber will couple into the large core fiber and route to the OPM.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4 fiber MPOs to 1 8f MPO</a:t>
            </a:r>
          </a:p>
          <a:p>
            <a:r>
              <a:rPr lang="en-US" dirty="0"/>
              <a:t>On the 8f and 4 fiber MPOs make sure fully populated.  Open fiber ports gather dirt.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F137D-E362-C34C-B493-96F4D149BE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762525"/>
            <a:ext cx="12192000" cy="2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" y="216423"/>
            <a:ext cx="12191999" cy="109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498612"/>
            <a:ext cx="10566400" cy="962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489725"/>
            <a:ext cx="9652000" cy="81280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0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2"/>
            <a:ext cx="4011084" cy="1162051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D3F7-65C5-1448-8704-AA92C54D23F8}" type="datetime1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3462-F069-154B-88ED-19E47DEAF2D2}" type="datetime1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23EA-1DDE-DC46-BA41-272CF3D9B397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E8FF-FDE6-AB49-B756-37DA19EF9C53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26DA9-67EA-2346-A8B8-9E4D7FD68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48" y="1400941"/>
            <a:ext cx="6696104" cy="1360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086708-A0A4-DD48-9EF2-720004FDE217}"/>
              </a:ext>
            </a:extLst>
          </p:cNvPr>
          <p:cNvSpPr/>
          <p:nvPr userDrawn="1"/>
        </p:nvSpPr>
        <p:spPr>
          <a:xfrm>
            <a:off x="63374" y="117695"/>
            <a:ext cx="11932468" cy="84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03DBD9-4E51-1A40-A7AE-2AF61A0C5C1E}"/>
              </a:ext>
            </a:extLst>
          </p:cNvPr>
          <p:cNvSpPr/>
          <p:nvPr userDrawn="1"/>
        </p:nvSpPr>
        <p:spPr>
          <a:xfrm>
            <a:off x="0" y="5622202"/>
            <a:ext cx="12192000" cy="123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BD76-9CB1-7849-8DF1-7D568B48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DEF2D-9CBA-BB4F-8530-7092A11F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52AF-8BAD-B345-9208-97E0712EF359}" type="datetime1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4FD6C-B4D3-7D43-BE5E-230757FE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5EF8-EF77-E84A-A4B8-C6855B9E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96B14-CD00-FA4C-86CB-B2A65EF38E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5181600"/>
          </a:xfrm>
        </p:spPr>
        <p:txBody>
          <a:bodyPr/>
          <a:lstStyle>
            <a:lvl1pPr marL="228600">
              <a:spcBef>
                <a:spcPts val="0"/>
              </a:spcBef>
              <a:spcAft>
                <a:spcPts val="3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3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3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D551-E8CF-DD44-B213-173096494F75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0" y="6585947"/>
            <a:ext cx="2844800" cy="244476"/>
          </a:xfrm>
        </p:spPr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368-3926-744C-97DA-8B2AC581C040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3803"/>
            <a:ext cx="5384800" cy="49323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384800" cy="493236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CB9-2E49-DB43-8B92-83B37F1A5CCC}" type="datetime1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2040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1460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01804"/>
            <a:ext cx="5386917" cy="44243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062040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1460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1701804"/>
            <a:ext cx="5389033" cy="44243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5207-E8BF-8A48-AAF2-518D8D72D4B7}" type="datetime1">
              <a:rPr lang="en-US" smtClean="0"/>
              <a:t>9/23/20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14D-0BF8-E140-A1D9-6DC7503E33E1}" type="datetime1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CF63-DC71-F942-A280-2F7F39DE5750}" type="datetime1">
              <a:rPr lang="en-US" smtClean="0"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34262"/>
            <a:ext cx="11785600" cy="475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3800"/>
            <a:ext cx="10972800" cy="48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8603"/>
            <a:ext cx="28448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1B52AF-8BAD-B345-9208-97E0712EF359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8603"/>
            <a:ext cx="38608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578603"/>
            <a:ext cx="28448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13C4-8483-4760-A7FC-1F028DE23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55600" y="6597779"/>
            <a:ext cx="9296400" cy="242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Insertion Loss and Return Loss Testing of Complex Cable Assemblies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674100" y="6597779"/>
            <a:ext cx="2565400" cy="242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2020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4000" y="685800"/>
            <a:ext cx="11633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84EC2C2-7F06-EE4B-8C2D-13F1FFD280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70" y="6069354"/>
            <a:ext cx="1690914" cy="3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-18288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ptotest.com" TargetMode="External"/><Relationship Id="rId2" Type="http://schemas.openxmlformats.org/officeDocument/2006/relationships/hyperlink" Target="http://www.optotes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F81FFB-B0EB-2349-9B62-A25602C7E53D}"/>
              </a:ext>
            </a:extLst>
          </p:cNvPr>
          <p:cNvSpPr/>
          <p:nvPr/>
        </p:nvSpPr>
        <p:spPr>
          <a:xfrm>
            <a:off x="0" y="3032911"/>
            <a:ext cx="12192000" cy="18808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1444" y="2518764"/>
            <a:ext cx="7835597" cy="23225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Insertion Loss and Return Loss Testing of Complex Cable Assemblies</a:t>
            </a:r>
          </a:p>
        </p:txBody>
      </p:sp>
    </p:spTree>
    <p:extLst>
      <p:ext uri="{BB962C8B-B14F-4D97-AF65-F5344CB8AC3E}">
        <p14:creationId xmlns:p14="http://schemas.microsoft.com/office/powerpoint/2010/main" val="377010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63BF-DCCC-4466-BE68-0FE8D4C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B3EF-3943-4067-B1EC-F6F8DEAFC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Referencing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9C026-16A0-4FC3-88C0-B23C21FA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FC9460B7-EDEA-EB4A-A8BE-EDAAE821D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0" y="1991879"/>
            <a:ext cx="4110985" cy="2874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496CF-A3EF-6E4B-9E81-AE74D120FA34}"/>
              </a:ext>
            </a:extLst>
          </p:cNvPr>
          <p:cNvSpPr txBox="1"/>
          <p:nvPr/>
        </p:nvSpPr>
        <p:spPr>
          <a:xfrm>
            <a:off x="7724633" y="257081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14037-CEA7-D844-9AEA-7CC403650CCD}"/>
              </a:ext>
            </a:extLst>
          </p:cNvPr>
          <p:cNvSpPr txBox="1"/>
          <p:nvPr/>
        </p:nvSpPr>
        <p:spPr>
          <a:xfrm>
            <a:off x="7731364" y="2287320"/>
            <a:ext cx="55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FEDC5C-F4CF-E642-A714-797E5B8EAABD}"/>
              </a:ext>
            </a:extLst>
          </p:cNvPr>
          <p:cNvCxnSpPr/>
          <p:nvPr/>
        </p:nvCxnSpPr>
        <p:spPr>
          <a:xfrm>
            <a:off x="7315201" y="2456597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7A2215-E4B8-B547-A739-EC3358184561}"/>
              </a:ext>
            </a:extLst>
          </p:cNvPr>
          <p:cNvCxnSpPr/>
          <p:nvPr/>
        </p:nvCxnSpPr>
        <p:spPr>
          <a:xfrm>
            <a:off x="7315201" y="2763672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0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51EE-0451-43F4-8964-F398A10D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8CA5-F53A-4201-AF51-0F6EBE70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Measurement Setup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Swap the OPM adapters.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 OPM adapter swap is necessary in this case, but this process, overall is much more effective than using a hybrid adapter or swapping out reference cords.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8144B-F55C-4C37-82E5-0F9592C5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CD8C8574-043A-4231-899D-C376A4EFF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13" y="2215638"/>
            <a:ext cx="3386571" cy="2700726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90B4349D-D48D-4BF4-A6C6-44E9BA05C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9" y="2215638"/>
            <a:ext cx="3544300" cy="2764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8EED81-34C2-574E-9194-8C1343F364AA}"/>
              </a:ext>
            </a:extLst>
          </p:cNvPr>
          <p:cNvSpPr txBox="1"/>
          <p:nvPr/>
        </p:nvSpPr>
        <p:spPr>
          <a:xfrm>
            <a:off x="4854246" y="26413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C3687-9891-9E4E-8B30-A508C460F56C}"/>
              </a:ext>
            </a:extLst>
          </p:cNvPr>
          <p:cNvSpPr txBox="1"/>
          <p:nvPr/>
        </p:nvSpPr>
        <p:spPr>
          <a:xfrm>
            <a:off x="4852935" y="2315959"/>
            <a:ext cx="83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AA11B8-3A5D-4E4D-B13D-23BF982B529D}"/>
              </a:ext>
            </a:extLst>
          </p:cNvPr>
          <p:cNvCxnSpPr/>
          <p:nvPr/>
        </p:nvCxnSpPr>
        <p:spPr>
          <a:xfrm>
            <a:off x="4385508" y="2492179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73CFEC-4011-6043-86F5-576479DD3B47}"/>
              </a:ext>
            </a:extLst>
          </p:cNvPr>
          <p:cNvCxnSpPr/>
          <p:nvPr/>
        </p:nvCxnSpPr>
        <p:spPr>
          <a:xfrm>
            <a:off x="4385508" y="2789784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8970B2-0382-5444-B064-10B799E994BE}"/>
              </a:ext>
            </a:extLst>
          </p:cNvPr>
          <p:cNvSpPr txBox="1"/>
          <p:nvPr/>
        </p:nvSpPr>
        <p:spPr>
          <a:xfrm>
            <a:off x="9550349" y="26246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AA2AB2-BBD5-8C43-9C7D-0D7628359C6E}"/>
              </a:ext>
            </a:extLst>
          </p:cNvPr>
          <p:cNvSpPr txBox="1"/>
          <p:nvPr/>
        </p:nvSpPr>
        <p:spPr>
          <a:xfrm>
            <a:off x="9543432" y="2322449"/>
            <a:ext cx="83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BEDCB-496F-D04F-B959-05CB7F94BA0E}"/>
              </a:ext>
            </a:extLst>
          </p:cNvPr>
          <p:cNvCxnSpPr/>
          <p:nvPr/>
        </p:nvCxnSpPr>
        <p:spPr>
          <a:xfrm>
            <a:off x="9127269" y="2491726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AF2948-452C-7445-8EF7-EDA8C96CCC03}"/>
              </a:ext>
            </a:extLst>
          </p:cNvPr>
          <p:cNvCxnSpPr/>
          <p:nvPr/>
        </p:nvCxnSpPr>
        <p:spPr>
          <a:xfrm>
            <a:off x="9127269" y="2785153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9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A9E3-27FD-4B81-B70C-5AB96A72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FB75-BC9C-410F-951E-B0EAE608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93800"/>
            <a:ext cx="10351625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Overview</a:t>
            </a:r>
          </a:p>
          <a:p>
            <a:pPr marL="0" indent="0">
              <a:buNone/>
            </a:pPr>
            <a:endParaRPr lang="en-US" sz="1800" b="1" dirty="0"/>
          </a:p>
          <a:p>
            <a:pPr lvl="1"/>
            <a:r>
              <a:rPr lang="en-US" dirty="0"/>
              <a:t>Use universal OPM adapters.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Hybrid mating adapters for connectors that have the same ferrule size.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DUTs that have un-</a:t>
            </a:r>
            <a:r>
              <a:rPr lang="en-US" dirty="0" err="1"/>
              <a:t>mateable</a:t>
            </a:r>
            <a:r>
              <a:rPr lang="en-US" dirty="0"/>
              <a:t> ends (SC-LC)</a:t>
            </a:r>
          </a:p>
          <a:p>
            <a:pPr lvl="2"/>
            <a:r>
              <a:rPr lang="en-US" dirty="0"/>
              <a:t>use a two-channel system with two reference cords.  One for each side of the DUT.</a:t>
            </a:r>
          </a:p>
          <a:p>
            <a:pPr lvl="2"/>
            <a:r>
              <a:rPr lang="en-US" dirty="0"/>
              <a:t>Do not use hybrid mating adapters for connectors that have unlike ferrule sizes.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5623-CF35-422D-A611-7903B1C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1496-1DF3-764C-B5C5-DE5F1F95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1F45-5C1E-C040-B918-88370B1D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Over the past two years various duplex unibody connectors have been released: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These types of connectors are similar to a duplex LC, except there are no simplex versions of them, so one must test both ports at the same time.</a:t>
            </a:r>
          </a:p>
          <a:p>
            <a:pPr lvl="1"/>
            <a:r>
              <a:rPr lang="en-US" dirty="0"/>
              <a:t>Duplex LC can be tested by using a simplex LC reference 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31A2-EE47-E14C-8021-B130D3D8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4BCE2-D71F-3345-B370-DD9D074F1EAC}"/>
              </a:ext>
            </a:extLst>
          </p:cNvPr>
          <p:cNvSpPr/>
          <p:nvPr/>
        </p:nvSpPr>
        <p:spPr>
          <a:xfrm>
            <a:off x="5117429" y="1675296"/>
            <a:ext cx="2236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Senko CS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3AD84-C56C-2142-A0F0-4018C54D6725}"/>
              </a:ext>
            </a:extLst>
          </p:cNvPr>
          <p:cNvSpPr/>
          <p:nvPr/>
        </p:nvSpPr>
        <p:spPr>
          <a:xfrm>
            <a:off x="7672610" y="1675296"/>
            <a:ext cx="2325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Senko SN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87DDD-5440-0E4A-81CE-358A52E9DA4B}"/>
              </a:ext>
            </a:extLst>
          </p:cNvPr>
          <p:cNvSpPr/>
          <p:nvPr/>
        </p:nvSpPr>
        <p:spPr>
          <a:xfrm>
            <a:off x="2250531" y="1675296"/>
            <a:ext cx="2748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 Connector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3A7950-3499-CF41-B6AA-FDFA401C2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9"/>
          <a:stretch/>
        </p:blipFill>
        <p:spPr>
          <a:xfrm>
            <a:off x="2387664" y="2001553"/>
            <a:ext cx="2138858" cy="9553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785F2A-0924-A841-9BD5-5616D6EC9218}"/>
              </a:ext>
            </a:extLst>
          </p:cNvPr>
          <p:cNvSpPr txBox="1">
            <a:spLocks/>
          </p:cNvSpPr>
          <p:nvPr/>
        </p:nvSpPr>
        <p:spPr>
          <a:xfrm>
            <a:off x="1981200" y="4549385"/>
            <a:ext cx="4525740" cy="130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/>
              <a:t>Due to the wide pitch of these connectors, traditional detectors won’t capture all the light from each fiber.</a:t>
            </a:r>
          </a:p>
        </p:txBody>
      </p:sp>
      <p:pic>
        <p:nvPicPr>
          <p:cNvPr id="7" name="Picture 6" descr="A picture containing remote, control, game, video&#10;&#10;Description automatically generated">
            <a:extLst>
              <a:ext uri="{FF2B5EF4-FFF2-40B4-BE49-F238E27FC236}">
                <a16:creationId xmlns:a16="http://schemas.microsoft.com/office/drawing/2014/main" id="{2E441E4B-412F-EB4C-A721-25F5D564F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5990" r="22685" b="18561"/>
          <a:stretch/>
        </p:blipFill>
        <p:spPr>
          <a:xfrm>
            <a:off x="5284717" y="1880019"/>
            <a:ext cx="1425330" cy="1492469"/>
          </a:xfrm>
          <a:prstGeom prst="rect">
            <a:avLst/>
          </a:prstGeom>
        </p:spPr>
      </p:pic>
      <p:pic>
        <p:nvPicPr>
          <p:cNvPr id="12" name="Picture 11" descr="A picture containing dark, looking, sitting, blue&#10;&#10;Description automatically generated">
            <a:extLst>
              <a:ext uri="{FF2B5EF4-FFF2-40B4-BE49-F238E27FC236}">
                <a16:creationId xmlns:a16="http://schemas.microsoft.com/office/drawing/2014/main" id="{6041035F-6A61-FA48-844A-09497E9B5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 t="16754" r="18679" b="4738"/>
          <a:stretch/>
        </p:blipFill>
        <p:spPr>
          <a:xfrm>
            <a:off x="7606438" y="1985787"/>
            <a:ext cx="1728062" cy="138669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B4A7E9-7581-8C42-A7D0-1AE9C10E22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/>
        </p:blipFill>
        <p:spPr>
          <a:xfrm>
            <a:off x="7360227" y="4549385"/>
            <a:ext cx="4831773" cy="8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338A-DC1B-EB48-A411-CE713F2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051-A32A-9C4D-B2EE-119EAC13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Method 1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Equipment/Cabling required:</a:t>
            </a:r>
          </a:p>
          <a:p>
            <a:pPr lvl="1"/>
            <a:r>
              <a:rPr lang="en-US" dirty="0"/>
              <a:t>Two port ILRL test set.</a:t>
            </a:r>
          </a:p>
          <a:p>
            <a:pPr lvl="1"/>
            <a:r>
              <a:rPr lang="en-US" dirty="0"/>
              <a:t>Large area detector or integrating sphere to capture light from both ports.</a:t>
            </a:r>
          </a:p>
          <a:p>
            <a:pPr lvl="1"/>
            <a:r>
              <a:rPr lang="en-US" dirty="0"/>
              <a:t>Dedicated OPM adapter.</a:t>
            </a:r>
          </a:p>
          <a:p>
            <a:pPr lvl="2"/>
            <a:r>
              <a:rPr lang="en-US" dirty="0"/>
              <a:t>CS</a:t>
            </a:r>
            <a:r>
              <a:rPr lang="en-US" baseline="30000" dirty="0"/>
              <a:t>®</a:t>
            </a:r>
            <a:r>
              <a:rPr lang="en-US" dirty="0"/>
              <a:t>, MDC, SN</a:t>
            </a:r>
            <a:r>
              <a:rPr lang="en-US" baseline="30000" dirty="0"/>
              <a:t>®</a:t>
            </a:r>
            <a:r>
              <a:rPr lang="en-US" dirty="0"/>
              <a:t>, etc.</a:t>
            </a:r>
          </a:p>
          <a:p>
            <a:pPr marL="73152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7F9-EC8E-314A-949A-67062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78A814E7-EA24-B04C-B973-295E3736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"/>
          <a:stretch/>
        </p:blipFill>
        <p:spPr>
          <a:xfrm>
            <a:off x="4306102" y="2898488"/>
            <a:ext cx="4685498" cy="35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338A-DC1B-EB48-A411-CE713F2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051-A32A-9C4D-B2EE-119EAC13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Method 1 – Referencing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7F9-EC8E-314A-949A-67062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60FBED08-DF00-1B4C-936F-F557FC7F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71" y="1784097"/>
            <a:ext cx="4834381" cy="3788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7CAF2-F490-4FCF-8239-761F5C900D05}"/>
              </a:ext>
            </a:extLst>
          </p:cNvPr>
          <p:cNvSpPr txBox="1"/>
          <p:nvPr/>
        </p:nvSpPr>
        <p:spPr>
          <a:xfrm>
            <a:off x="3084221" y="4559273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Cord</a:t>
            </a:r>
          </a:p>
        </p:txBody>
      </p:sp>
    </p:spTree>
    <p:extLst>
      <p:ext uri="{BB962C8B-B14F-4D97-AF65-F5344CB8AC3E}">
        <p14:creationId xmlns:p14="http://schemas.microsoft.com/office/powerpoint/2010/main" val="401092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20AF66DD-E45B-2441-8A2E-241EB22D9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69" y="1754057"/>
            <a:ext cx="7133742" cy="3349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D338A-DC1B-EB48-A411-CE713F2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051-A32A-9C4D-B2EE-119EAC13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10312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Method 1 – Measurement Setup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method will measure IL and RL on both ports of side A of the MDC connector, however it will not validate polarity of the cable.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7F9-EC8E-314A-949A-67062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2CE98-F893-FB4A-887D-28471386D8B5}"/>
              </a:ext>
            </a:extLst>
          </p:cNvPr>
          <p:cNvSpPr/>
          <p:nvPr/>
        </p:nvSpPr>
        <p:spPr>
          <a:xfrm>
            <a:off x="4719888" y="4227117"/>
            <a:ext cx="703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859CE-C37F-F34B-8608-6B1D4FB7131B}"/>
              </a:ext>
            </a:extLst>
          </p:cNvPr>
          <p:cNvSpPr/>
          <p:nvPr/>
        </p:nvSpPr>
        <p:spPr>
          <a:xfrm>
            <a:off x="7132167" y="4283775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4283A-FBE6-4946-A900-7ABD03E32958}"/>
              </a:ext>
            </a:extLst>
          </p:cNvPr>
          <p:cNvSpPr txBox="1"/>
          <p:nvPr/>
        </p:nvSpPr>
        <p:spPr>
          <a:xfrm>
            <a:off x="2713832" y="422711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Cord</a:t>
            </a:r>
          </a:p>
        </p:txBody>
      </p:sp>
    </p:spTree>
    <p:extLst>
      <p:ext uri="{BB962C8B-B14F-4D97-AF65-F5344CB8AC3E}">
        <p14:creationId xmlns:p14="http://schemas.microsoft.com/office/powerpoint/2010/main" val="35430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903 L 0.05273 0.04236 C 0.06367 0.04977 0.08007 0.05393 0.09739 0.05393 C 0.11705 0.05393 0.13281 0.04977 0.14375 0.04236 L 0.19661 0.009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526 -0.04005 C -0.0638 -0.04908 -0.08021 -0.05394 -0.09766 -0.05394 C -0.11732 -0.05394 -0.13307 -0.04908 -0.14427 -0.04005 L -0.19727 3.33333E-6 " pathEditMode="relative" rAng="108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338A-DC1B-EB48-A411-CE713F2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051-A32A-9C4D-B2EE-119EAC13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7740"/>
            <a:ext cx="10972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Method 2 – Large Core Breakout Receive Cable</a:t>
            </a:r>
          </a:p>
          <a:p>
            <a:pPr marL="0" indent="0">
              <a:buNone/>
            </a:pPr>
            <a:endParaRPr lang="en-US" sz="1800" b="1" dirty="0"/>
          </a:p>
          <a:p>
            <a:pPr marL="331470" indent="-285750">
              <a:buFont typeface="Wingdings" pitchFamily="2" charset="2"/>
              <a:buChar char="§"/>
            </a:pPr>
            <a:r>
              <a:rPr lang="en-US" dirty="0"/>
              <a:t>What is the purpose of the large core breakout cable?</a:t>
            </a:r>
          </a:p>
          <a:p>
            <a:pPr lvl="1"/>
            <a:r>
              <a:rPr lang="en-US" dirty="0"/>
              <a:t>Provides a zero-loss connection to route the light to the OPM.</a:t>
            </a:r>
          </a:p>
          <a:p>
            <a:pPr lvl="2"/>
            <a:r>
              <a:rPr lang="en-US" dirty="0"/>
              <a:t>Effectively it is an OPM extension</a:t>
            </a:r>
          </a:p>
          <a:p>
            <a:pPr lvl="1"/>
            <a:r>
              <a:rPr lang="en-US" dirty="0"/>
              <a:t>Breaks out to simplex OPMs.</a:t>
            </a:r>
          </a:p>
          <a:p>
            <a:pPr marL="331470" indent="-285750">
              <a:buFont typeface="Wingdings" pitchFamily="2" charset="2"/>
              <a:buChar char="§"/>
            </a:pPr>
            <a:endParaRPr lang="en-US" dirty="0"/>
          </a:p>
          <a:p>
            <a:pPr marL="331470" indent="-285750">
              <a:buFont typeface="Wingdings" pitchFamily="2" charset="2"/>
              <a:buChar char="§"/>
            </a:pPr>
            <a:r>
              <a:rPr lang="en-US" dirty="0"/>
              <a:t>Large core fiber, must be significantly larger than test fiber and have a larger NA than the test fiber.</a:t>
            </a:r>
          </a:p>
          <a:p>
            <a:pPr marL="651510" lvl="1" indent="-285750"/>
            <a:r>
              <a:rPr lang="en-US" dirty="0"/>
              <a:t>For 50 µm, 62.5 µm is good enough.</a:t>
            </a:r>
          </a:p>
          <a:p>
            <a:pPr marL="651510" lvl="1" indent="-285750"/>
            <a:r>
              <a:rPr lang="en-US" dirty="0"/>
              <a:t>For SM, 50 µm is good enough.</a:t>
            </a:r>
            <a:br>
              <a:rPr lang="en-US" dirty="0"/>
            </a:b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7F9-EC8E-314A-949A-67062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4ABD29-FBC2-0946-A9DB-9FD97119A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89" y="4116852"/>
            <a:ext cx="6347222" cy="15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501F-1156-471F-BF25-2D222A22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2F0D-A712-4C62-9690-D3DB8221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Method 2 – RL 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E7EF7-4EAB-4F08-BD64-9C931CC3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CEE72-9A9C-E94E-81D5-E4DF5C51CCA2}"/>
              </a:ext>
            </a:extLst>
          </p:cNvPr>
          <p:cNvSpPr/>
          <p:nvPr/>
        </p:nvSpPr>
        <p:spPr>
          <a:xfrm>
            <a:off x="609600" y="179818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scans to find open PC reflection.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for both ports. 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3060DB27-E91E-4359-9C0D-937CEADDD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64" y="1419225"/>
            <a:ext cx="5530201" cy="3964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0D3453-0BAB-314E-B92F-CEE848C68D1C}"/>
              </a:ext>
            </a:extLst>
          </p:cNvPr>
          <p:cNvSpPr txBox="1"/>
          <p:nvPr/>
        </p:nvSpPr>
        <p:spPr>
          <a:xfrm>
            <a:off x="4556716" y="4591576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196EF-C5D7-7447-8770-CEDFBC66BF03}"/>
              </a:ext>
            </a:extLst>
          </p:cNvPr>
          <p:cNvSpPr txBox="1"/>
          <p:nvPr/>
        </p:nvSpPr>
        <p:spPr>
          <a:xfrm>
            <a:off x="10505840" y="4464255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Recv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4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338A-DC1B-EB48-A411-CE713F2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051-A32A-9C4D-B2EE-119EAC13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632304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Method 2 – Referencing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 connection from the reference connector to the large core receive cable is zero loss, which simulates connecting the reference connector directly to the OPM.</a:t>
            </a:r>
          </a:p>
          <a:p>
            <a:pPr lvl="1"/>
            <a:r>
              <a:rPr lang="en-US" dirty="0"/>
              <a:t>Channel 1 routes to OPM 1</a:t>
            </a:r>
          </a:p>
          <a:p>
            <a:pPr lvl="1"/>
            <a:r>
              <a:rPr lang="en-US" dirty="0"/>
              <a:t>Channel 2 routes to OPM 2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7F9-EC8E-314A-949A-67062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F7E2E3A6-9986-40B3-BE99-273BC758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40" y="1408922"/>
            <a:ext cx="4337930" cy="3340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E6021-6BCB-5B4B-B2DD-51E668918089}"/>
              </a:ext>
            </a:extLst>
          </p:cNvPr>
          <p:cNvSpPr txBox="1"/>
          <p:nvPr/>
        </p:nvSpPr>
        <p:spPr>
          <a:xfrm>
            <a:off x="6531443" y="4010644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3FA68-2373-9E41-8C84-A8B84490EB2E}"/>
              </a:ext>
            </a:extLst>
          </p:cNvPr>
          <p:cNvSpPr txBox="1"/>
          <p:nvPr/>
        </p:nvSpPr>
        <p:spPr>
          <a:xfrm>
            <a:off x="11239500" y="4010644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Recv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4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A0801F7-6841-BA48-9CAA-599738CF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OptoTest</a:t>
            </a:r>
            <a:r>
              <a:rPr lang="en-US" dirty="0"/>
              <a:t> Overview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7A85B2-B45B-8B4B-8DA2-AD8EE17F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8920294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Designing fiber optic test equipment for over 15 years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Tailor test equipment to the needs of the customer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/>
              <a:t>Partner with industry innovators to develop adapters/solutions for the newest optical connectors and components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We take pride in simplifying the test and measurement process for our customers to help increase efficiency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Dedicated to producing reliable, responsive, and accurate test equipment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Our products are designed and manufactured in the USA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We are ISO 9001:2015 compliant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699C2AB-74DE-614B-A61A-4E4B2DD6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3DA13C4-8483-4760-A7FC-1F028DE234BF}" type="slidenum">
              <a:rPr lang="en-US" smtClean="0"/>
              <a:t>2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3F6F7A-B744-0742-AACD-51A19F5F6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304" y="4831080"/>
            <a:ext cx="1005840" cy="1005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25400" h="19050"/>
            <a:extrusionClr>
              <a:schemeClr val="bg1"/>
            </a:extrusionClr>
          </a:sp3d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1B5D3A0-EA27-C34A-9AB3-8FA2B5313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70" y="2991196"/>
            <a:ext cx="1005840" cy="100584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5663E4F0-67E4-624E-BDC8-C7A84E35B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70" y="820147"/>
            <a:ext cx="1005840" cy="1005840"/>
          </a:xfrm>
          <a:prstGeom prst="rect">
            <a:avLst/>
          </a:prstGeom>
        </p:spPr>
      </p:pic>
      <p:pic>
        <p:nvPicPr>
          <p:cNvPr id="24" name="Picture 23" descr="A close up of a flag&#10;&#10;Description automatically generated">
            <a:extLst>
              <a:ext uri="{FF2B5EF4-FFF2-40B4-BE49-F238E27FC236}">
                <a16:creationId xmlns:a16="http://schemas.microsoft.com/office/drawing/2014/main" id="{4B635068-31F3-D847-8185-B1AE73DB67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98" y="3753427"/>
            <a:ext cx="1284310" cy="1284310"/>
          </a:xfrm>
          <a:prstGeom prst="rect">
            <a:avLst/>
          </a:prstGeom>
        </p:spPr>
      </p:pic>
      <p:pic>
        <p:nvPicPr>
          <p:cNvPr id="27" name="Picture 26" descr="A picture containing table, bed&#10;&#10;Description automatically generated">
            <a:extLst>
              <a:ext uri="{FF2B5EF4-FFF2-40B4-BE49-F238E27FC236}">
                <a16:creationId xmlns:a16="http://schemas.microsoft.com/office/drawing/2014/main" id="{58DE07A7-C3A3-2348-B180-8C3B983FB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70" y="1905671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556-EA95-4AF9-9283-3E4BCD7C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E993-D228-4521-A129-3D374FC3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Method 2 – Measurement Setup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 connection to the receive cord is “zero” loss, so loss is dependent on the launch cord to DUT mating.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When using a receive breakout cable, light will be present on a single channel and will be expected on a single OPM.  This verifies polarity.</a:t>
            </a:r>
          </a:p>
          <a:p>
            <a:pPr lvl="1"/>
            <a:r>
              <a:rPr lang="en-US" dirty="0"/>
              <a:t>Crossed fibers will result in dark measurements indicating a fail.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81E2E-A996-4664-B012-29FE671C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8B9A76F-11B2-4934-9953-063E11A2C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9" y="1539980"/>
            <a:ext cx="5756988" cy="282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70A77-CE1E-4FCC-AB01-A78085532D88}"/>
              </a:ext>
            </a:extLst>
          </p:cNvPr>
          <p:cNvSpPr txBox="1"/>
          <p:nvPr/>
        </p:nvSpPr>
        <p:spPr>
          <a:xfrm>
            <a:off x="4590661" y="3853544"/>
            <a:ext cx="44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0370-8FD6-4952-A888-1164DFB3233F}"/>
              </a:ext>
            </a:extLst>
          </p:cNvPr>
          <p:cNvSpPr txBox="1"/>
          <p:nvPr/>
        </p:nvSpPr>
        <p:spPr>
          <a:xfrm>
            <a:off x="7476122" y="3801323"/>
            <a:ext cx="44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15A2D-B4E9-8849-870D-5C160A2E743E}"/>
              </a:ext>
            </a:extLst>
          </p:cNvPr>
          <p:cNvSpPr txBox="1"/>
          <p:nvPr/>
        </p:nvSpPr>
        <p:spPr>
          <a:xfrm>
            <a:off x="3284150" y="3431991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9B5EC-EA00-EC4F-8C93-58D060A536F9}"/>
              </a:ext>
            </a:extLst>
          </p:cNvPr>
          <p:cNvSpPr txBox="1"/>
          <p:nvPr/>
        </p:nvSpPr>
        <p:spPr>
          <a:xfrm>
            <a:off x="8234627" y="2859111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Recv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6237 0.04004 C 0.07526 0.04907 0.09479 0.05393 0.11537 0.05393 C 0.13854 0.05393 0.15729 0.04907 0.17018 0.04004 L 0.23268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741 L -0.0668 -0.03703 C -0.08008 -0.04768 -0.1 -0.05416 -0.12071 -0.05416 C -0.14427 -0.05416 -0.16329 -0.04768 -0.17644 -0.03703 L -0.23998 0.00741 " pathEditMode="relative" rAng="108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63C557-CD16-6B4E-A84D-4364109B4AA7}"/>
              </a:ext>
            </a:extLst>
          </p:cNvPr>
          <p:cNvSpPr/>
          <p:nvPr/>
        </p:nvSpPr>
        <p:spPr>
          <a:xfrm>
            <a:off x="6830459" y="1857260"/>
            <a:ext cx="5001658" cy="3143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A89B8-B41B-2242-BE52-7D6006DEFF4E}"/>
              </a:ext>
            </a:extLst>
          </p:cNvPr>
          <p:cNvSpPr/>
          <p:nvPr/>
        </p:nvSpPr>
        <p:spPr>
          <a:xfrm>
            <a:off x="722522" y="1857260"/>
            <a:ext cx="5960125" cy="3143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E1D1D-C6F3-40FA-B12A-A1E06B3A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Duplex Unibody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A7E5-812F-4009-9A19-24048558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76" y="2012415"/>
            <a:ext cx="4878024" cy="326466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Dedicated Non-Contact OPM Adapter:</a:t>
            </a:r>
          </a:p>
          <a:p>
            <a:pPr lvl="1"/>
            <a:r>
              <a:rPr lang="en-US" i="1" dirty="0"/>
              <a:t>Pros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Less Inspection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Non-contact OPM connection.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/>
              <a:t>Reduces likelihood of damage.</a:t>
            </a:r>
          </a:p>
          <a:p>
            <a:pPr marL="731520" lvl="2" indent="0">
              <a:buNone/>
            </a:pPr>
            <a:endParaRPr lang="en-US" dirty="0"/>
          </a:p>
          <a:p>
            <a:pPr lvl="1"/>
            <a:r>
              <a:rPr lang="en-US" i="1" dirty="0"/>
              <a:t>Cons</a:t>
            </a:r>
            <a:r>
              <a:rPr lang="en-US" dirty="0"/>
              <a:t> 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Does not verify polarity.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FC790-C3E6-4FC8-AE1D-0EFBA3A1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74800" y="6013070"/>
            <a:ext cx="2844800" cy="244476"/>
          </a:xfrm>
        </p:spPr>
        <p:txBody>
          <a:bodyPr/>
          <a:lstStyle/>
          <a:p>
            <a:fld id="{73DA13C4-8483-4760-A7FC-1F028DE234B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BC61DD-2C9F-D54F-ADBB-EAD664554A9D}"/>
              </a:ext>
            </a:extLst>
          </p:cNvPr>
          <p:cNvSpPr txBox="1">
            <a:spLocks/>
          </p:cNvSpPr>
          <p:nvPr/>
        </p:nvSpPr>
        <p:spPr>
          <a:xfrm>
            <a:off x="762000" y="1485900"/>
            <a:ext cx="5960125" cy="3638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8288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Receive Cable:</a:t>
            </a:r>
          </a:p>
          <a:p>
            <a:pPr lvl="1"/>
            <a:r>
              <a:rPr lang="en-US" i="1" dirty="0"/>
              <a:t>Pros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“zero” loss connection removes the contribution to the loss measurement.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Allows for IL and polarity to be measured simultaneously.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endParaRPr lang="en-US" dirty="0"/>
          </a:p>
          <a:p>
            <a:pPr lvl="1"/>
            <a:r>
              <a:rPr lang="en-US" i="1" dirty="0"/>
              <a:t>Cons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Fiber to fiber mating promotes damage to connector.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Requires inspection twice – Time consuming.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Loss may still occur if dirt is present on receive cord connection.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6F756-75D7-4C9A-B9B7-FFDE18DB8E51}"/>
              </a:ext>
            </a:extLst>
          </p:cNvPr>
          <p:cNvSpPr txBox="1"/>
          <p:nvPr/>
        </p:nvSpPr>
        <p:spPr>
          <a:xfrm>
            <a:off x="722522" y="1095946"/>
            <a:ext cx="714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core receive cable vs dedicated non-contact OPM adapter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6A12AD-CF96-B94E-B88E-6FDF6880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Loopback assemblies route fiber optic ports of a connector to fiber optic ports within the same connector.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Typically used to complete a return path from the transmit to receive side of a transceiver.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May have induced attenuation for stress testing transceivers by degrading the signal power and simulating the maximum loss budget of a system.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25C38-B7AE-4F5F-B9AC-7562AE6A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64" y="1700012"/>
            <a:ext cx="2067472" cy="1480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25215-DA44-4F4B-A46D-4123647FF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4" b="29821"/>
          <a:stretch/>
        </p:blipFill>
        <p:spPr>
          <a:xfrm>
            <a:off x="5494713" y="1958161"/>
            <a:ext cx="2397278" cy="996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1CE1AF-3FE1-4CA1-BAAF-9BA70C93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Optic Loopback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3496B-8A97-46C4-B96A-ADF92CB4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3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E3CB-4A75-4B66-8E31-D0E87692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Loopback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3E78-F632-4977-A7E5-77FB676D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Duplex Loop Back</a:t>
            </a:r>
          </a:p>
          <a:p>
            <a:pPr lvl="1"/>
            <a:r>
              <a:rPr lang="en-US" dirty="0"/>
              <a:t>Treat this like a simplex patch cord</a:t>
            </a:r>
          </a:p>
          <a:p>
            <a:pPr lvl="1"/>
            <a:r>
              <a:rPr lang="en-US" dirty="0"/>
              <a:t>Loop back has 2 ports, but only one link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3CD59-8BF9-4AF9-8E2D-98C98E8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458BF-0688-4B78-AAA7-81826C354E9E}"/>
              </a:ext>
            </a:extLst>
          </p:cNvPr>
          <p:cNvSpPr txBox="1"/>
          <p:nvPr/>
        </p:nvSpPr>
        <p:spPr>
          <a:xfrm>
            <a:off x="2870544" y="5127600"/>
            <a:ext cx="208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Setup</a:t>
            </a:r>
          </a:p>
        </p:txBody>
      </p:sp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A3C83FEA-2DD4-E346-8196-A4EF1273F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33" y="2640546"/>
            <a:ext cx="3460375" cy="2319169"/>
          </a:xfrm>
          <a:prstGeom prst="rect">
            <a:avLst/>
          </a:prstGeom>
        </p:spPr>
      </p:pic>
      <p:pic>
        <p:nvPicPr>
          <p:cNvPr id="8" name="Picture 7" descr="A close up of electronics&#10;&#10;Description automatically generated">
            <a:extLst>
              <a:ext uri="{FF2B5EF4-FFF2-40B4-BE49-F238E27FC236}">
                <a16:creationId xmlns:a16="http://schemas.microsoft.com/office/drawing/2014/main" id="{1690D8BB-ED76-F245-8554-9D9680C22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80" y="2640546"/>
            <a:ext cx="4548144" cy="3327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5CBBE8-5DF8-4CD9-8D41-868098E12111}"/>
              </a:ext>
            </a:extLst>
          </p:cNvPr>
          <p:cNvSpPr txBox="1"/>
          <p:nvPr/>
        </p:nvSpPr>
        <p:spPr>
          <a:xfrm>
            <a:off x="8247083" y="5146953"/>
            <a:ext cx="216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Setup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28B20-2CE9-EC4E-835A-B8762C98AC9D}"/>
              </a:ext>
            </a:extLst>
          </p:cNvPr>
          <p:cNvSpPr txBox="1"/>
          <p:nvPr/>
        </p:nvSpPr>
        <p:spPr>
          <a:xfrm>
            <a:off x="3647920" y="4261070"/>
            <a:ext cx="69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Cord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DBFCF-B554-364A-8E24-6480D36DCF97}"/>
              </a:ext>
            </a:extLst>
          </p:cNvPr>
          <p:cNvSpPr txBox="1"/>
          <p:nvPr/>
        </p:nvSpPr>
        <p:spPr>
          <a:xfrm>
            <a:off x="8667552" y="4388936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Recv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6399E-C69D-7540-82F1-F90FED372F25}"/>
              </a:ext>
            </a:extLst>
          </p:cNvPr>
          <p:cNvSpPr txBox="1"/>
          <p:nvPr/>
        </p:nvSpPr>
        <p:spPr>
          <a:xfrm>
            <a:off x="7070170" y="4571977"/>
            <a:ext cx="69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Cord</a:t>
            </a:r>
          </a:p>
        </p:txBody>
      </p:sp>
    </p:spTree>
    <p:extLst>
      <p:ext uri="{BB962C8B-B14F-4D97-AF65-F5344CB8AC3E}">
        <p14:creationId xmlns:p14="http://schemas.microsoft.com/office/powerpoint/2010/main" val="182458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1F392F86-33C9-E848-B112-0D28491B4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22" y="1700970"/>
            <a:ext cx="6897397" cy="1582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66D8C-A753-45C3-877E-911F1C18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Loopback Assemblies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6E886A-7C51-C643-91CE-99544DA2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MPO Loopback Assemblies</a:t>
            </a:r>
          </a:p>
          <a:p>
            <a:pPr lvl="1"/>
            <a:r>
              <a:rPr lang="en-US" dirty="0"/>
              <a:t>One monolithic connector houses the loopback.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Multirow loopback MPOs (24 or 32) may have the transmit and receive split between rows.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Top row transmit and bottom row receive.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Equipment and cabling requires unique configuration.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59F8-A56E-4CF9-8B23-E5890294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BD97E-6E1A-4A3F-9CD4-0F5A593F5895}"/>
              </a:ext>
            </a:extLst>
          </p:cNvPr>
          <p:cNvSpPr txBox="1"/>
          <p:nvPr/>
        </p:nvSpPr>
        <p:spPr>
          <a:xfrm>
            <a:off x="4023961" y="3338807"/>
            <a:ext cx="414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4 fiber loopback with 8 ports populated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6FBCC45-B006-7B48-9A94-B0C6D32B5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2" b="7451"/>
          <a:stretch/>
        </p:blipFill>
        <p:spPr>
          <a:xfrm>
            <a:off x="6157420" y="4420773"/>
            <a:ext cx="1402434" cy="8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18BF-69C4-4F46-B533-9E6FF7B5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Loopback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6DD9-C367-4618-90D5-9ABEB1E41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Equipment Required</a:t>
            </a:r>
          </a:p>
          <a:p>
            <a:pPr lvl="1"/>
            <a:r>
              <a:rPr lang="en-US" dirty="0"/>
              <a:t>Equipment cord to match loopback configuration.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Typically half populated and based on “link” count.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76752-7038-486F-A381-69A039C2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88643-BBB1-4720-AFBB-5D84FB4B46F0}"/>
              </a:ext>
            </a:extLst>
          </p:cNvPr>
          <p:cNvSpPr txBox="1"/>
          <p:nvPr/>
        </p:nvSpPr>
        <p:spPr>
          <a:xfrm>
            <a:off x="4192752" y="4620995"/>
            <a:ext cx="396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4 Fiber fanout (only Ch1 to Ch4)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CA65729-B00E-B34F-8F3F-713BACDA6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12" y="2580641"/>
            <a:ext cx="6975987" cy="16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1B63-3DFE-451D-8681-701EBC94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Loopback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F022-26C7-4FD8-9C2D-3136CEC8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Equipment Required</a:t>
            </a:r>
          </a:p>
          <a:p>
            <a:pPr lvl="1"/>
            <a:r>
              <a:rPr lang="en-US" dirty="0"/>
              <a:t>Launch/Return cord.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Complicated fanout.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4C1C-4954-4012-AD82-DEAA772F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B2819E39-321F-3C4B-B753-4074DE08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61" y="2696171"/>
            <a:ext cx="6556443" cy="21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53BC-C96D-439D-AD87-E8B91BF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Loopback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F866-6370-4D89-9493-8F535E70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Equipment Required</a:t>
            </a:r>
          </a:p>
          <a:p>
            <a:pPr lvl="1"/>
            <a:r>
              <a:rPr lang="en-US" dirty="0"/>
              <a:t>Multichannel optical source (RL if necessary).</a:t>
            </a:r>
          </a:p>
          <a:p>
            <a:pPr lvl="1"/>
            <a:r>
              <a:rPr lang="en-US" dirty="0"/>
              <a:t>Large area detector (or integrating sphere) to accommodate the MPO connector.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39C6C-E5FD-46C8-B397-0B0CCA9B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80E2A-2D7B-42BF-A5C7-F6276FBE5550}"/>
              </a:ext>
            </a:extLst>
          </p:cNvPr>
          <p:cNvSpPr txBox="1"/>
          <p:nvPr/>
        </p:nvSpPr>
        <p:spPr>
          <a:xfrm>
            <a:off x="3978959" y="5531588"/>
            <a:ext cx="199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adapter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Key-up / Key-down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7CC52E-4D71-7040-84F5-8B9624DB8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18" y="2454477"/>
            <a:ext cx="6368276" cy="30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E532-D651-41EE-A41B-660348A4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Loopback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7F61-D478-4D23-A45C-2B4A30D1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Referencing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CC024-0D6F-416D-9E6D-A1DCE3E2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84F9C5-EC94-FC49-B8E6-48C24FEA1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18" y="2278308"/>
            <a:ext cx="6368276" cy="3077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2157CC-2DD2-EB4B-81D1-C02F5EC92DFB}"/>
              </a:ext>
            </a:extLst>
          </p:cNvPr>
          <p:cNvSpPr txBox="1"/>
          <p:nvPr/>
        </p:nvSpPr>
        <p:spPr>
          <a:xfrm>
            <a:off x="3978959" y="5355419"/>
            <a:ext cx="199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adapter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Key-up / Key-down</a:t>
            </a:r>
          </a:p>
        </p:txBody>
      </p:sp>
    </p:spTree>
    <p:extLst>
      <p:ext uri="{BB962C8B-B14F-4D97-AF65-F5344CB8AC3E}">
        <p14:creationId xmlns:p14="http://schemas.microsoft.com/office/powerpoint/2010/main" val="401991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F867-6DC1-4BC7-89FD-F880550B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Loopback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C919-33D5-4910-A7DF-74846E97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Measurement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F4C6A-35AC-49F6-B510-084CABD1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C18B43A-674E-E345-B25C-704777EFC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1" y="2135514"/>
            <a:ext cx="7635758" cy="29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A7B3-521A-435F-B795-7BDE0C00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AADA-1815-4461-B09A-06E07224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In this webinar we will look at: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n-US" dirty="0"/>
              <a:t>Equipment options for IL and RL testing of fiber optic assemblies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n-US" dirty="0"/>
              <a:t>Methods to test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Hybrid patch cords (SC-LC)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New unibody duplex connectors (CS, SN, MDC)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Loopback assemblies</a:t>
            </a:r>
          </a:p>
          <a:p>
            <a:pPr lvl="2">
              <a:lnSpc>
                <a:spcPct val="125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Duplex</a:t>
            </a:r>
          </a:p>
          <a:p>
            <a:pPr lvl="2">
              <a:lnSpc>
                <a:spcPct val="125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MPO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Shuffle assemblies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Expanded beam</a:t>
            </a:r>
          </a:p>
          <a:p>
            <a:pPr lvl="2">
              <a:lnSpc>
                <a:spcPct val="125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EBO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C00C-8644-49B8-BEF2-5E8D597A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close up of a cable&#10;&#10;Description automatically generated">
            <a:extLst>
              <a:ext uri="{FF2B5EF4-FFF2-40B4-BE49-F238E27FC236}">
                <a16:creationId xmlns:a16="http://schemas.microsoft.com/office/drawing/2014/main" id="{287AED97-D716-3545-BA1E-662198A3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76" y="2719682"/>
            <a:ext cx="2421394" cy="111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76778-2233-E345-8029-7C707CFF6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9"/>
          <a:stretch/>
        </p:blipFill>
        <p:spPr>
          <a:xfrm>
            <a:off x="10244672" y="3456559"/>
            <a:ext cx="1947328" cy="869809"/>
          </a:xfrm>
          <a:prstGeom prst="rect">
            <a:avLst/>
          </a:prstGeom>
        </p:spPr>
      </p:pic>
      <p:pic>
        <p:nvPicPr>
          <p:cNvPr id="7" name="Picture 6" descr="A picture containing remote, control, game, video&#10;&#10;Description automatically generated">
            <a:extLst>
              <a:ext uri="{FF2B5EF4-FFF2-40B4-BE49-F238E27FC236}">
                <a16:creationId xmlns:a16="http://schemas.microsoft.com/office/drawing/2014/main" id="{261032B7-7248-3246-951F-E9100AEE7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5990" r="22685" b="18561"/>
          <a:stretch/>
        </p:blipFill>
        <p:spPr>
          <a:xfrm>
            <a:off x="7684774" y="3872201"/>
            <a:ext cx="1097102" cy="1148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507F9-73A8-5343-B9BA-86BA10F119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70" r="12892"/>
          <a:stretch/>
        </p:blipFill>
        <p:spPr>
          <a:xfrm>
            <a:off x="8755373" y="4399293"/>
            <a:ext cx="1409514" cy="1086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0C6F1-B4D5-3146-8A0D-361E58633E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200"/>
          <a:stretch/>
        </p:blipFill>
        <p:spPr>
          <a:xfrm>
            <a:off x="10495280" y="4942479"/>
            <a:ext cx="1696720" cy="1025943"/>
          </a:xfrm>
          <a:prstGeom prst="rect">
            <a:avLst/>
          </a:prstGeom>
        </p:spPr>
      </p:pic>
      <p:pic>
        <p:nvPicPr>
          <p:cNvPr id="12" name="Picture 11" descr="A picture containing small, table, computer, person&#10;&#10;Description automatically generated">
            <a:extLst>
              <a:ext uri="{FF2B5EF4-FFF2-40B4-BE49-F238E27FC236}">
                <a16:creationId xmlns:a16="http://schemas.microsoft.com/office/drawing/2014/main" id="{E8C27D9D-0121-1941-B3AE-2337864A74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 b="4109"/>
          <a:stretch/>
        </p:blipFill>
        <p:spPr>
          <a:xfrm>
            <a:off x="8194036" y="878980"/>
            <a:ext cx="3941702" cy="17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0E4-0F6F-4424-8788-25970417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BB5-FEDD-4F5C-8708-0BAD994F0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Optical shuffles are fiber optic assemblies that route many inputs to many outputs.</a:t>
            </a:r>
          </a:p>
          <a:p>
            <a:pPr lvl="1"/>
            <a:r>
              <a:rPr lang="en-US" dirty="0"/>
              <a:t>Testing these can be time consuming and ultimately confusing.</a:t>
            </a:r>
          </a:p>
          <a:p>
            <a:pPr lvl="1"/>
            <a:r>
              <a:rPr lang="en-US" dirty="0"/>
              <a:t>Many times a “</a:t>
            </a:r>
            <a:r>
              <a:rPr lang="en-US" dirty="0" err="1"/>
              <a:t>deshuffle</a:t>
            </a:r>
            <a:r>
              <a:rPr lang="en-US" dirty="0"/>
              <a:t>” assembly can be used to “reorganize” the links to a manageable testing scenario.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ACAD-7227-422B-BC9E-8894B4F8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05079-6744-439C-81BF-185F6A27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48" y="2923090"/>
            <a:ext cx="4723155" cy="288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6423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684C-A874-4D54-8506-4A29AD2E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6A2F-ECCD-4FF2-BD72-F414C8E8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6777038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Sample Shuffle</a:t>
            </a:r>
          </a:p>
          <a:p>
            <a:pPr lvl="1"/>
            <a:r>
              <a:rPr lang="en-US" dirty="0"/>
              <a:t>6 MPO connectors with 6 fibers populated.</a:t>
            </a:r>
          </a:p>
          <a:p>
            <a:pPr lvl="1"/>
            <a:r>
              <a:rPr lang="en-US" dirty="0"/>
              <a:t>Each fiber of each input connector routes to the corresponding port of the output connectors.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CCA0-D121-45E7-ADEC-A58334AC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273" y="6408035"/>
            <a:ext cx="2844800" cy="244476"/>
          </a:xfrm>
        </p:spPr>
        <p:txBody>
          <a:bodyPr/>
          <a:lstStyle/>
          <a:p>
            <a:fld id="{73DA13C4-8483-4760-A7FC-1F028DE234BF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287845EA-BF0C-4B0A-B19E-1C9345234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54005"/>
              </p:ext>
            </p:extLst>
          </p:nvPr>
        </p:nvGraphicFramePr>
        <p:xfrm>
          <a:off x="8870749" y="937638"/>
          <a:ext cx="2455225" cy="4880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045">
                  <a:extLst>
                    <a:ext uri="{9D8B030D-6E8A-4147-A177-3AD203B41FA5}">
                      <a16:colId xmlns:a16="http://schemas.microsoft.com/office/drawing/2014/main" val="1693371340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val="3130219297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val="1576294457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val="3794668843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val="3762632430"/>
                    </a:ext>
                  </a:extLst>
                </a:gridCol>
              </a:tblGrid>
              <a:tr h="1205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Input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Output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32285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Conn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Port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Conn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Port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08252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0362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73614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24557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3691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11322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87676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36061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38693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26631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75723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28107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54717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56878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3551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4542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80246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39765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690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88109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34097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7662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7336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3069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148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64824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21172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72624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89510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17935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0737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78299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89154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91142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44319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40125"/>
                  </a:ext>
                </a:extLst>
              </a:tr>
              <a:tr h="1205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37437"/>
                  </a:ext>
                </a:extLst>
              </a:tr>
            </a:tbl>
          </a:graphicData>
        </a:graphic>
      </p:graphicFrame>
      <p:pic>
        <p:nvPicPr>
          <p:cNvPr id="73" name="Content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E705987-59D1-4A7B-ABBE-2DE27610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29" y="2587042"/>
            <a:ext cx="4316557" cy="333070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62963E9-F054-46E4-87BC-8F600380B67C}"/>
              </a:ext>
            </a:extLst>
          </p:cNvPr>
          <p:cNvSpPr/>
          <p:nvPr/>
        </p:nvSpPr>
        <p:spPr>
          <a:xfrm>
            <a:off x="5099845" y="293629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5ED44C-F139-4CB6-A38F-EE54F31B404E}"/>
              </a:ext>
            </a:extLst>
          </p:cNvPr>
          <p:cNvSpPr/>
          <p:nvPr/>
        </p:nvSpPr>
        <p:spPr>
          <a:xfrm>
            <a:off x="5080795" y="341968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CAAD34-3A0A-4303-9560-872A0BA2796B}"/>
              </a:ext>
            </a:extLst>
          </p:cNvPr>
          <p:cNvSpPr/>
          <p:nvPr/>
        </p:nvSpPr>
        <p:spPr>
          <a:xfrm>
            <a:off x="5099844" y="3903080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435582-5C94-4162-992A-0AFDDF17ABD7}"/>
              </a:ext>
            </a:extLst>
          </p:cNvPr>
          <p:cNvSpPr/>
          <p:nvPr/>
        </p:nvSpPr>
        <p:spPr>
          <a:xfrm>
            <a:off x="7011989" y="293629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C7502D-0FC7-4DFA-92AD-DA7E9380FBAB}"/>
              </a:ext>
            </a:extLst>
          </p:cNvPr>
          <p:cNvSpPr/>
          <p:nvPr/>
        </p:nvSpPr>
        <p:spPr>
          <a:xfrm>
            <a:off x="7011988" y="3443498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F9E8DEB-22B0-48AA-B3DE-6D1D984512CE}"/>
              </a:ext>
            </a:extLst>
          </p:cNvPr>
          <p:cNvSpPr/>
          <p:nvPr/>
        </p:nvSpPr>
        <p:spPr>
          <a:xfrm>
            <a:off x="7011987" y="392689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4BC1A7E-7230-4AB9-A128-63F2AFE27316}"/>
              </a:ext>
            </a:extLst>
          </p:cNvPr>
          <p:cNvSpPr/>
          <p:nvPr/>
        </p:nvSpPr>
        <p:spPr>
          <a:xfrm>
            <a:off x="7011986" y="440155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80249A-3754-4F5E-AAAC-ADC6163DF012}"/>
              </a:ext>
            </a:extLst>
          </p:cNvPr>
          <p:cNvSpPr/>
          <p:nvPr/>
        </p:nvSpPr>
        <p:spPr>
          <a:xfrm>
            <a:off x="5099843" y="440155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DB8F03-A093-407B-A526-8C65219B9BA0}"/>
              </a:ext>
            </a:extLst>
          </p:cNvPr>
          <p:cNvSpPr/>
          <p:nvPr/>
        </p:nvSpPr>
        <p:spPr>
          <a:xfrm>
            <a:off x="5080795" y="4884948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023508-E28E-4D29-A437-FFB5F424DB50}"/>
              </a:ext>
            </a:extLst>
          </p:cNvPr>
          <p:cNvSpPr/>
          <p:nvPr/>
        </p:nvSpPr>
        <p:spPr>
          <a:xfrm>
            <a:off x="5099843" y="536834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75A359-B5A9-4ADD-8497-29421B11EEE5}"/>
              </a:ext>
            </a:extLst>
          </p:cNvPr>
          <p:cNvSpPr/>
          <p:nvPr/>
        </p:nvSpPr>
        <p:spPr>
          <a:xfrm>
            <a:off x="7011985" y="4891297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4ED2EB-7CC0-4361-8683-2A1DD1B31763}"/>
              </a:ext>
            </a:extLst>
          </p:cNvPr>
          <p:cNvSpPr/>
          <p:nvPr/>
        </p:nvSpPr>
        <p:spPr>
          <a:xfrm>
            <a:off x="7011984" y="536834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3368F6-E87B-4C82-9C41-3E10DF45A69E}"/>
              </a:ext>
            </a:extLst>
          </p:cNvPr>
          <p:cNvCxnSpPr>
            <a:cxnSpLocks/>
            <a:stCxn id="75" idx="3"/>
            <a:endCxn id="78" idx="1"/>
          </p:cNvCxnSpPr>
          <p:nvPr/>
        </p:nvCxnSpPr>
        <p:spPr>
          <a:xfrm>
            <a:off x="5180014" y="2987092"/>
            <a:ext cx="183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C77E060-F55C-4ED4-8F3C-3BB11C916408}"/>
              </a:ext>
            </a:extLst>
          </p:cNvPr>
          <p:cNvCxnSpPr>
            <a:cxnSpLocks/>
            <a:stCxn id="75" idx="3"/>
            <a:endCxn id="79" idx="1"/>
          </p:cNvCxnSpPr>
          <p:nvPr/>
        </p:nvCxnSpPr>
        <p:spPr>
          <a:xfrm>
            <a:off x="5180013" y="2987092"/>
            <a:ext cx="1831974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C2B2877-D664-4979-9E1E-551BC4D30C90}"/>
              </a:ext>
            </a:extLst>
          </p:cNvPr>
          <p:cNvCxnSpPr>
            <a:cxnSpLocks/>
            <a:stCxn id="75" idx="3"/>
            <a:endCxn id="80" idx="1"/>
          </p:cNvCxnSpPr>
          <p:nvPr/>
        </p:nvCxnSpPr>
        <p:spPr>
          <a:xfrm>
            <a:off x="5180014" y="2987092"/>
            <a:ext cx="1831973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470C8FA-5A11-49E7-AB74-72C5658A5F67}"/>
              </a:ext>
            </a:extLst>
          </p:cNvPr>
          <p:cNvCxnSpPr>
            <a:cxnSpLocks/>
            <a:stCxn id="75" idx="3"/>
            <a:endCxn id="81" idx="1"/>
          </p:cNvCxnSpPr>
          <p:nvPr/>
        </p:nvCxnSpPr>
        <p:spPr>
          <a:xfrm>
            <a:off x="5180013" y="2987092"/>
            <a:ext cx="1831972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2C88CD5-761D-4F13-97AF-8C36EDE7D3FE}"/>
              </a:ext>
            </a:extLst>
          </p:cNvPr>
          <p:cNvCxnSpPr>
            <a:cxnSpLocks/>
            <a:stCxn id="75" idx="3"/>
            <a:endCxn id="85" idx="1"/>
          </p:cNvCxnSpPr>
          <p:nvPr/>
        </p:nvCxnSpPr>
        <p:spPr>
          <a:xfrm>
            <a:off x="5180014" y="2987093"/>
            <a:ext cx="1831971" cy="1955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52F8D73-61AF-4AC3-B575-4144B02235E0}"/>
              </a:ext>
            </a:extLst>
          </p:cNvPr>
          <p:cNvCxnSpPr>
            <a:cxnSpLocks/>
            <a:stCxn id="75" idx="3"/>
            <a:endCxn id="86" idx="1"/>
          </p:cNvCxnSpPr>
          <p:nvPr/>
        </p:nvCxnSpPr>
        <p:spPr>
          <a:xfrm>
            <a:off x="5180013" y="2987092"/>
            <a:ext cx="1831970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37299C-03BD-4AB5-B1E8-D29C0FD9CB68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 flipV="1">
            <a:off x="5160964" y="2987092"/>
            <a:ext cx="1851025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FBC1D9A-F12E-468E-9B33-0C8E9784E588}"/>
              </a:ext>
            </a:extLst>
          </p:cNvPr>
          <p:cNvCxnSpPr>
            <a:cxnSpLocks/>
            <a:stCxn id="76" idx="3"/>
            <a:endCxn id="79" idx="1"/>
          </p:cNvCxnSpPr>
          <p:nvPr/>
        </p:nvCxnSpPr>
        <p:spPr>
          <a:xfrm>
            <a:off x="5160963" y="3470486"/>
            <a:ext cx="185102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26D7428-313E-483A-861C-261198D6BFE2}"/>
              </a:ext>
            </a:extLst>
          </p:cNvPr>
          <p:cNvCxnSpPr>
            <a:cxnSpLocks/>
            <a:stCxn id="76" idx="3"/>
            <a:endCxn id="80" idx="1"/>
          </p:cNvCxnSpPr>
          <p:nvPr/>
        </p:nvCxnSpPr>
        <p:spPr>
          <a:xfrm>
            <a:off x="5160964" y="3470486"/>
            <a:ext cx="1851023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5B5F4AF-7071-4604-8491-2C7DE39441C9}"/>
              </a:ext>
            </a:extLst>
          </p:cNvPr>
          <p:cNvCxnSpPr>
            <a:cxnSpLocks/>
            <a:stCxn id="76" idx="3"/>
            <a:endCxn id="81" idx="1"/>
          </p:cNvCxnSpPr>
          <p:nvPr/>
        </p:nvCxnSpPr>
        <p:spPr>
          <a:xfrm>
            <a:off x="5160963" y="3470486"/>
            <a:ext cx="1851022" cy="98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6CCBBF-3344-4786-843C-3D5572D4AA46}"/>
              </a:ext>
            </a:extLst>
          </p:cNvPr>
          <p:cNvCxnSpPr>
            <a:cxnSpLocks/>
            <a:stCxn id="76" idx="3"/>
            <a:endCxn id="85" idx="1"/>
          </p:cNvCxnSpPr>
          <p:nvPr/>
        </p:nvCxnSpPr>
        <p:spPr>
          <a:xfrm>
            <a:off x="5160964" y="3470487"/>
            <a:ext cx="1851021" cy="147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790FFE-CBE9-4BA0-939A-2BEB67A68F25}"/>
              </a:ext>
            </a:extLst>
          </p:cNvPr>
          <p:cNvCxnSpPr>
            <a:cxnSpLocks/>
            <a:stCxn id="76" idx="3"/>
            <a:endCxn id="86" idx="1"/>
          </p:cNvCxnSpPr>
          <p:nvPr/>
        </p:nvCxnSpPr>
        <p:spPr>
          <a:xfrm>
            <a:off x="5160963" y="3470486"/>
            <a:ext cx="1851020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B0C670D-611D-4B7E-941E-925AA2BD892F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5180012" y="2987092"/>
            <a:ext cx="1831976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F50E740-FAD2-4A6D-A03E-7EF959E1C1B6}"/>
              </a:ext>
            </a:extLst>
          </p:cNvPr>
          <p:cNvCxnSpPr>
            <a:cxnSpLocks/>
            <a:stCxn id="77" idx="3"/>
            <a:endCxn id="79" idx="1"/>
          </p:cNvCxnSpPr>
          <p:nvPr/>
        </p:nvCxnSpPr>
        <p:spPr>
          <a:xfrm flipV="1">
            <a:off x="5180013" y="3494298"/>
            <a:ext cx="1831975" cy="45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5EEBC2C-DC1E-4C85-B639-12DA8B70D7D9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5180012" y="3953880"/>
            <a:ext cx="183197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7601C93-460F-4EB1-9E67-9B2A7123E5E3}"/>
              </a:ext>
            </a:extLst>
          </p:cNvPr>
          <p:cNvCxnSpPr>
            <a:cxnSpLocks/>
            <a:stCxn id="77" idx="3"/>
            <a:endCxn id="81" idx="1"/>
          </p:cNvCxnSpPr>
          <p:nvPr/>
        </p:nvCxnSpPr>
        <p:spPr>
          <a:xfrm>
            <a:off x="5180013" y="3953880"/>
            <a:ext cx="1831973" cy="49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9B995AE-185B-4458-B875-02C20920DAEB}"/>
              </a:ext>
            </a:extLst>
          </p:cNvPr>
          <p:cNvCxnSpPr>
            <a:cxnSpLocks/>
            <a:stCxn id="77" idx="3"/>
            <a:endCxn id="85" idx="1"/>
          </p:cNvCxnSpPr>
          <p:nvPr/>
        </p:nvCxnSpPr>
        <p:spPr>
          <a:xfrm>
            <a:off x="5180012" y="3953881"/>
            <a:ext cx="1831972" cy="98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1BC827A-944F-4D11-9B02-321581CAECE4}"/>
              </a:ext>
            </a:extLst>
          </p:cNvPr>
          <p:cNvCxnSpPr>
            <a:cxnSpLocks/>
            <a:stCxn id="82" idx="3"/>
            <a:endCxn id="86" idx="1"/>
          </p:cNvCxnSpPr>
          <p:nvPr/>
        </p:nvCxnSpPr>
        <p:spPr>
          <a:xfrm>
            <a:off x="5180011" y="4452354"/>
            <a:ext cx="1831972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8737256-637C-4C7B-B51B-72201B193BE8}"/>
              </a:ext>
            </a:extLst>
          </p:cNvPr>
          <p:cNvCxnSpPr>
            <a:cxnSpLocks/>
            <a:stCxn id="82" idx="3"/>
            <a:endCxn id="78" idx="1"/>
          </p:cNvCxnSpPr>
          <p:nvPr/>
        </p:nvCxnSpPr>
        <p:spPr>
          <a:xfrm flipV="1">
            <a:off x="5180012" y="2987092"/>
            <a:ext cx="1831977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9057F17-7A12-40E6-929D-02832014607B}"/>
              </a:ext>
            </a:extLst>
          </p:cNvPr>
          <p:cNvCxnSpPr>
            <a:cxnSpLocks/>
            <a:stCxn id="82" idx="3"/>
            <a:endCxn id="79" idx="1"/>
          </p:cNvCxnSpPr>
          <p:nvPr/>
        </p:nvCxnSpPr>
        <p:spPr>
          <a:xfrm flipV="1">
            <a:off x="5180011" y="3494298"/>
            <a:ext cx="1831976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8EE0883-5B68-446D-BC07-6F7EF0608D8C}"/>
              </a:ext>
            </a:extLst>
          </p:cNvPr>
          <p:cNvCxnSpPr>
            <a:cxnSpLocks/>
            <a:stCxn id="82" idx="3"/>
            <a:endCxn id="80" idx="1"/>
          </p:cNvCxnSpPr>
          <p:nvPr/>
        </p:nvCxnSpPr>
        <p:spPr>
          <a:xfrm flipV="1">
            <a:off x="5180012" y="3977692"/>
            <a:ext cx="1831975" cy="4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34E64D-0069-4C8C-A24C-700AD810DA82}"/>
              </a:ext>
            </a:extLst>
          </p:cNvPr>
          <p:cNvCxnSpPr>
            <a:cxnSpLocks/>
            <a:stCxn id="82" idx="3"/>
            <a:endCxn id="81" idx="1"/>
          </p:cNvCxnSpPr>
          <p:nvPr/>
        </p:nvCxnSpPr>
        <p:spPr>
          <a:xfrm>
            <a:off x="5180011" y="4452354"/>
            <a:ext cx="1831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06123CE-A401-447E-A970-C20D033A8131}"/>
              </a:ext>
            </a:extLst>
          </p:cNvPr>
          <p:cNvCxnSpPr>
            <a:cxnSpLocks/>
            <a:stCxn id="82" idx="3"/>
            <a:endCxn id="85" idx="1"/>
          </p:cNvCxnSpPr>
          <p:nvPr/>
        </p:nvCxnSpPr>
        <p:spPr>
          <a:xfrm>
            <a:off x="5180012" y="4452355"/>
            <a:ext cx="1831973" cy="489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DF21F4A-349D-4B8B-BED7-3BAAC31DC943}"/>
              </a:ext>
            </a:extLst>
          </p:cNvPr>
          <p:cNvCxnSpPr>
            <a:cxnSpLocks/>
            <a:stCxn id="77" idx="3"/>
            <a:endCxn id="86" idx="1"/>
          </p:cNvCxnSpPr>
          <p:nvPr/>
        </p:nvCxnSpPr>
        <p:spPr>
          <a:xfrm>
            <a:off x="5180013" y="3953880"/>
            <a:ext cx="1831971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8B3D8C7-22FE-48CE-98AD-80CEEC3788BD}"/>
              </a:ext>
            </a:extLst>
          </p:cNvPr>
          <p:cNvCxnSpPr>
            <a:cxnSpLocks/>
            <a:stCxn id="83" idx="3"/>
            <a:endCxn id="78" idx="1"/>
          </p:cNvCxnSpPr>
          <p:nvPr/>
        </p:nvCxnSpPr>
        <p:spPr>
          <a:xfrm flipV="1">
            <a:off x="5160964" y="2987092"/>
            <a:ext cx="1851025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DC4C4A-9E16-4E4F-BD51-114C90554FA9}"/>
              </a:ext>
            </a:extLst>
          </p:cNvPr>
          <p:cNvCxnSpPr>
            <a:cxnSpLocks/>
            <a:stCxn id="83" idx="3"/>
            <a:endCxn id="79" idx="1"/>
          </p:cNvCxnSpPr>
          <p:nvPr/>
        </p:nvCxnSpPr>
        <p:spPr>
          <a:xfrm flipV="1">
            <a:off x="5160963" y="3494298"/>
            <a:ext cx="1851024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C53E0C-A950-46EC-85FE-9B5B98559DE2}"/>
              </a:ext>
            </a:extLst>
          </p:cNvPr>
          <p:cNvCxnSpPr>
            <a:cxnSpLocks/>
            <a:stCxn id="83" idx="3"/>
            <a:endCxn id="80" idx="1"/>
          </p:cNvCxnSpPr>
          <p:nvPr/>
        </p:nvCxnSpPr>
        <p:spPr>
          <a:xfrm flipV="1">
            <a:off x="5160964" y="3977692"/>
            <a:ext cx="1851023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07292E3-7D86-466F-B2F8-1FC5003E7A9F}"/>
              </a:ext>
            </a:extLst>
          </p:cNvPr>
          <p:cNvCxnSpPr>
            <a:cxnSpLocks/>
            <a:stCxn id="83" idx="3"/>
            <a:endCxn id="81" idx="1"/>
          </p:cNvCxnSpPr>
          <p:nvPr/>
        </p:nvCxnSpPr>
        <p:spPr>
          <a:xfrm flipV="1">
            <a:off x="5160963" y="4452354"/>
            <a:ext cx="1851022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8AC415B-CA91-45DB-9729-7FF57EB67F3E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>
            <a:off x="5160964" y="4935749"/>
            <a:ext cx="1851021" cy="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37B361-835B-42A6-AC45-E3C1DBDA25A6}"/>
              </a:ext>
            </a:extLst>
          </p:cNvPr>
          <p:cNvCxnSpPr>
            <a:cxnSpLocks/>
            <a:stCxn id="83" idx="3"/>
            <a:endCxn id="86" idx="1"/>
          </p:cNvCxnSpPr>
          <p:nvPr/>
        </p:nvCxnSpPr>
        <p:spPr>
          <a:xfrm>
            <a:off x="5160963" y="4935748"/>
            <a:ext cx="1851020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EABDFBA-6D10-408B-9722-EFAD713EA346}"/>
              </a:ext>
            </a:extLst>
          </p:cNvPr>
          <p:cNvCxnSpPr>
            <a:cxnSpLocks/>
            <a:stCxn id="84" idx="3"/>
            <a:endCxn id="78" idx="1"/>
          </p:cNvCxnSpPr>
          <p:nvPr/>
        </p:nvCxnSpPr>
        <p:spPr>
          <a:xfrm flipV="1">
            <a:off x="5180012" y="2987092"/>
            <a:ext cx="1831977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21C68B-3F04-45C1-A106-0632E5660DE0}"/>
              </a:ext>
            </a:extLst>
          </p:cNvPr>
          <p:cNvCxnSpPr>
            <a:cxnSpLocks/>
            <a:stCxn id="84" idx="3"/>
            <a:endCxn id="79" idx="1"/>
          </p:cNvCxnSpPr>
          <p:nvPr/>
        </p:nvCxnSpPr>
        <p:spPr>
          <a:xfrm flipV="1">
            <a:off x="5180011" y="3494298"/>
            <a:ext cx="1831976" cy="19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010CBBD-00BC-4285-AA18-34E85EE0CA3B}"/>
              </a:ext>
            </a:extLst>
          </p:cNvPr>
          <p:cNvCxnSpPr>
            <a:cxnSpLocks/>
            <a:stCxn id="84" idx="3"/>
            <a:endCxn id="80" idx="1"/>
          </p:cNvCxnSpPr>
          <p:nvPr/>
        </p:nvCxnSpPr>
        <p:spPr>
          <a:xfrm flipV="1">
            <a:off x="5180012" y="3977692"/>
            <a:ext cx="1831975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6C5D0C5-F9D0-4510-AE24-043C008CF93E}"/>
              </a:ext>
            </a:extLst>
          </p:cNvPr>
          <p:cNvCxnSpPr>
            <a:cxnSpLocks/>
            <a:stCxn id="84" idx="3"/>
            <a:endCxn id="81" idx="1"/>
          </p:cNvCxnSpPr>
          <p:nvPr/>
        </p:nvCxnSpPr>
        <p:spPr>
          <a:xfrm flipV="1">
            <a:off x="5180011" y="4452354"/>
            <a:ext cx="1831974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EDB9933-19C9-480E-AA9B-D7057FA247AB}"/>
              </a:ext>
            </a:extLst>
          </p:cNvPr>
          <p:cNvCxnSpPr>
            <a:cxnSpLocks/>
            <a:stCxn id="84" idx="3"/>
            <a:endCxn id="85" idx="1"/>
          </p:cNvCxnSpPr>
          <p:nvPr/>
        </p:nvCxnSpPr>
        <p:spPr>
          <a:xfrm flipV="1">
            <a:off x="5180012" y="4942098"/>
            <a:ext cx="1831973" cy="47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D6F1FB4-DFF0-4AEE-AEB5-5426881DAF9B}"/>
              </a:ext>
            </a:extLst>
          </p:cNvPr>
          <p:cNvCxnSpPr>
            <a:cxnSpLocks/>
            <a:stCxn id="84" idx="3"/>
            <a:endCxn id="86" idx="1"/>
          </p:cNvCxnSpPr>
          <p:nvPr/>
        </p:nvCxnSpPr>
        <p:spPr>
          <a:xfrm>
            <a:off x="5180011" y="5419142"/>
            <a:ext cx="1831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2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43F1-5AD7-4644-BAF7-660BF641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2955-38DC-46FE-9A3E-DF6B2159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A straight-forward test method suggests testing one link at a time.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7A637-9FC3-465C-B6A6-E1FFEF3D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32</a:t>
            </a:fld>
            <a:endParaRPr lang="en-US" dirty="0"/>
          </a:p>
        </p:txBody>
      </p:sp>
      <p:pic>
        <p:nvPicPr>
          <p:cNvPr id="106" name="Content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0F3693A-D97D-47D0-839E-AF074156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81" y="2138104"/>
            <a:ext cx="4316557" cy="3330704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0FAEC7BE-9AE5-4A9B-ACAC-DE21CE56CE04}"/>
              </a:ext>
            </a:extLst>
          </p:cNvPr>
          <p:cNvSpPr/>
          <p:nvPr/>
        </p:nvSpPr>
        <p:spPr>
          <a:xfrm>
            <a:off x="4976197" y="248735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193B940-B27B-4BEC-8169-0E57383DD33D}"/>
              </a:ext>
            </a:extLst>
          </p:cNvPr>
          <p:cNvSpPr/>
          <p:nvPr/>
        </p:nvSpPr>
        <p:spPr>
          <a:xfrm>
            <a:off x="4957147" y="2970748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8A942A-8C0D-420B-BCA8-66D3A12BEE37}"/>
              </a:ext>
            </a:extLst>
          </p:cNvPr>
          <p:cNvSpPr/>
          <p:nvPr/>
        </p:nvSpPr>
        <p:spPr>
          <a:xfrm>
            <a:off x="4976196" y="345414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83BE6EE-0D6F-4283-90D3-E5463D9343FF}"/>
              </a:ext>
            </a:extLst>
          </p:cNvPr>
          <p:cNvSpPr/>
          <p:nvPr/>
        </p:nvSpPr>
        <p:spPr>
          <a:xfrm>
            <a:off x="6888341" y="248735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5B9FB44-1C3B-4327-902E-C6BCBBD4A4CC}"/>
              </a:ext>
            </a:extLst>
          </p:cNvPr>
          <p:cNvSpPr/>
          <p:nvPr/>
        </p:nvSpPr>
        <p:spPr>
          <a:xfrm>
            <a:off x="6888340" y="2994560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750B12B-393F-4D39-9689-768ED60A20A9}"/>
              </a:ext>
            </a:extLst>
          </p:cNvPr>
          <p:cNvSpPr/>
          <p:nvPr/>
        </p:nvSpPr>
        <p:spPr>
          <a:xfrm>
            <a:off x="6888339" y="347795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1F6628-CF8A-4CFF-8638-FF7645F6A18F}"/>
              </a:ext>
            </a:extLst>
          </p:cNvPr>
          <p:cNvSpPr/>
          <p:nvPr/>
        </p:nvSpPr>
        <p:spPr>
          <a:xfrm>
            <a:off x="6888338" y="395261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60A1FB7-8EAC-413F-B1DA-89DCF637BE8D}"/>
              </a:ext>
            </a:extLst>
          </p:cNvPr>
          <p:cNvSpPr/>
          <p:nvPr/>
        </p:nvSpPr>
        <p:spPr>
          <a:xfrm>
            <a:off x="4976195" y="395261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FBA2D7D-347C-4668-AF6B-5EADE75477F8}"/>
              </a:ext>
            </a:extLst>
          </p:cNvPr>
          <p:cNvSpPr/>
          <p:nvPr/>
        </p:nvSpPr>
        <p:spPr>
          <a:xfrm>
            <a:off x="4957147" y="4436010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B12802C-7CFA-4ADD-8B60-E7EC663C86FB}"/>
              </a:ext>
            </a:extLst>
          </p:cNvPr>
          <p:cNvSpPr/>
          <p:nvPr/>
        </p:nvSpPr>
        <p:spPr>
          <a:xfrm>
            <a:off x="4976195" y="491940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D03EFDF-420A-4C99-8F5E-423195FD1B18}"/>
              </a:ext>
            </a:extLst>
          </p:cNvPr>
          <p:cNvSpPr/>
          <p:nvPr/>
        </p:nvSpPr>
        <p:spPr>
          <a:xfrm>
            <a:off x="6888337" y="4442359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DBE9B9-9BF8-4D37-9D9F-40850458ACD5}"/>
              </a:ext>
            </a:extLst>
          </p:cNvPr>
          <p:cNvSpPr/>
          <p:nvPr/>
        </p:nvSpPr>
        <p:spPr>
          <a:xfrm>
            <a:off x="6888336" y="491940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9883594-8AE2-41B8-91E7-658F01D0C866}"/>
              </a:ext>
            </a:extLst>
          </p:cNvPr>
          <p:cNvCxnSpPr>
            <a:cxnSpLocks/>
            <a:stCxn id="107" idx="3"/>
            <a:endCxn id="110" idx="1"/>
          </p:cNvCxnSpPr>
          <p:nvPr/>
        </p:nvCxnSpPr>
        <p:spPr>
          <a:xfrm>
            <a:off x="5056366" y="2538154"/>
            <a:ext cx="183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E814B78-D613-4E6A-A78F-34E29B262E65}"/>
              </a:ext>
            </a:extLst>
          </p:cNvPr>
          <p:cNvCxnSpPr>
            <a:cxnSpLocks/>
            <a:stCxn id="107" idx="3"/>
            <a:endCxn id="111" idx="1"/>
          </p:cNvCxnSpPr>
          <p:nvPr/>
        </p:nvCxnSpPr>
        <p:spPr>
          <a:xfrm>
            <a:off x="5056365" y="2538154"/>
            <a:ext cx="1831974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1D0AE7-75C7-4774-9F10-FAB51B1DEC1F}"/>
              </a:ext>
            </a:extLst>
          </p:cNvPr>
          <p:cNvCxnSpPr>
            <a:cxnSpLocks/>
            <a:stCxn id="107" idx="3"/>
            <a:endCxn id="112" idx="1"/>
          </p:cNvCxnSpPr>
          <p:nvPr/>
        </p:nvCxnSpPr>
        <p:spPr>
          <a:xfrm>
            <a:off x="5056366" y="2538154"/>
            <a:ext cx="1831973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2438D71-DDCC-489A-9C9C-CB2599B07287}"/>
              </a:ext>
            </a:extLst>
          </p:cNvPr>
          <p:cNvCxnSpPr>
            <a:cxnSpLocks/>
            <a:stCxn id="107" idx="3"/>
            <a:endCxn id="113" idx="1"/>
          </p:cNvCxnSpPr>
          <p:nvPr/>
        </p:nvCxnSpPr>
        <p:spPr>
          <a:xfrm>
            <a:off x="5056365" y="2538154"/>
            <a:ext cx="1831972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1FF6254-96DA-4786-A1DB-7EA5FCDE3A0E}"/>
              </a:ext>
            </a:extLst>
          </p:cNvPr>
          <p:cNvCxnSpPr>
            <a:cxnSpLocks/>
            <a:stCxn id="107" idx="3"/>
            <a:endCxn id="117" idx="1"/>
          </p:cNvCxnSpPr>
          <p:nvPr/>
        </p:nvCxnSpPr>
        <p:spPr>
          <a:xfrm>
            <a:off x="5056366" y="2538155"/>
            <a:ext cx="1831971" cy="1955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BE93556-EB92-486F-A0C7-082E85652408}"/>
              </a:ext>
            </a:extLst>
          </p:cNvPr>
          <p:cNvCxnSpPr>
            <a:cxnSpLocks/>
            <a:stCxn id="107" idx="3"/>
            <a:endCxn id="118" idx="1"/>
          </p:cNvCxnSpPr>
          <p:nvPr/>
        </p:nvCxnSpPr>
        <p:spPr>
          <a:xfrm>
            <a:off x="5056365" y="2538154"/>
            <a:ext cx="1831970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D25618A-576B-4165-8A21-7A40D152FE57}"/>
              </a:ext>
            </a:extLst>
          </p:cNvPr>
          <p:cNvCxnSpPr>
            <a:cxnSpLocks/>
            <a:stCxn id="108" idx="3"/>
            <a:endCxn id="110" idx="1"/>
          </p:cNvCxnSpPr>
          <p:nvPr/>
        </p:nvCxnSpPr>
        <p:spPr>
          <a:xfrm flipV="1">
            <a:off x="5037316" y="2538154"/>
            <a:ext cx="1851025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739D12E-2283-4829-B99D-A20774292D55}"/>
              </a:ext>
            </a:extLst>
          </p:cNvPr>
          <p:cNvCxnSpPr>
            <a:cxnSpLocks/>
            <a:stCxn id="108" idx="3"/>
            <a:endCxn id="111" idx="1"/>
          </p:cNvCxnSpPr>
          <p:nvPr/>
        </p:nvCxnSpPr>
        <p:spPr>
          <a:xfrm>
            <a:off x="5037315" y="3021548"/>
            <a:ext cx="185102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71576E7-C6A8-494B-9C3B-D70C3C17E2D3}"/>
              </a:ext>
            </a:extLst>
          </p:cNvPr>
          <p:cNvCxnSpPr>
            <a:cxnSpLocks/>
            <a:stCxn id="108" idx="3"/>
            <a:endCxn id="112" idx="1"/>
          </p:cNvCxnSpPr>
          <p:nvPr/>
        </p:nvCxnSpPr>
        <p:spPr>
          <a:xfrm>
            <a:off x="5037316" y="3021548"/>
            <a:ext cx="1851023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24C207D-3E5C-435D-863C-D46C7AF94B79}"/>
              </a:ext>
            </a:extLst>
          </p:cNvPr>
          <p:cNvCxnSpPr>
            <a:cxnSpLocks/>
            <a:stCxn id="108" idx="3"/>
            <a:endCxn id="113" idx="1"/>
          </p:cNvCxnSpPr>
          <p:nvPr/>
        </p:nvCxnSpPr>
        <p:spPr>
          <a:xfrm>
            <a:off x="5037315" y="3021548"/>
            <a:ext cx="1851022" cy="98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B798818-58C7-4659-8E16-8368C2B18CA7}"/>
              </a:ext>
            </a:extLst>
          </p:cNvPr>
          <p:cNvCxnSpPr>
            <a:cxnSpLocks/>
            <a:stCxn id="108" idx="3"/>
            <a:endCxn id="117" idx="1"/>
          </p:cNvCxnSpPr>
          <p:nvPr/>
        </p:nvCxnSpPr>
        <p:spPr>
          <a:xfrm>
            <a:off x="5037316" y="3021549"/>
            <a:ext cx="1851021" cy="147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88D9839-3243-4B9C-95B8-26C9167BBB66}"/>
              </a:ext>
            </a:extLst>
          </p:cNvPr>
          <p:cNvCxnSpPr>
            <a:cxnSpLocks/>
            <a:stCxn id="108" idx="3"/>
            <a:endCxn id="118" idx="1"/>
          </p:cNvCxnSpPr>
          <p:nvPr/>
        </p:nvCxnSpPr>
        <p:spPr>
          <a:xfrm>
            <a:off x="5037315" y="3021548"/>
            <a:ext cx="1851020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F68B54-3803-4746-B1BA-F4F9824AB1B7}"/>
              </a:ext>
            </a:extLst>
          </p:cNvPr>
          <p:cNvCxnSpPr>
            <a:cxnSpLocks/>
            <a:stCxn id="109" idx="3"/>
            <a:endCxn id="110" idx="1"/>
          </p:cNvCxnSpPr>
          <p:nvPr/>
        </p:nvCxnSpPr>
        <p:spPr>
          <a:xfrm flipV="1">
            <a:off x="5056364" y="2538154"/>
            <a:ext cx="1831976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84B0132-4AFA-4EF1-A671-1FD8F0E89115}"/>
              </a:ext>
            </a:extLst>
          </p:cNvPr>
          <p:cNvCxnSpPr>
            <a:cxnSpLocks/>
            <a:stCxn id="109" idx="3"/>
            <a:endCxn id="111" idx="1"/>
          </p:cNvCxnSpPr>
          <p:nvPr/>
        </p:nvCxnSpPr>
        <p:spPr>
          <a:xfrm flipV="1">
            <a:off x="5056365" y="3045360"/>
            <a:ext cx="1831975" cy="45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076AF6C-EA06-460B-8EA2-8E40AC080FC7}"/>
              </a:ext>
            </a:extLst>
          </p:cNvPr>
          <p:cNvCxnSpPr>
            <a:cxnSpLocks/>
            <a:stCxn id="109" idx="3"/>
            <a:endCxn id="112" idx="1"/>
          </p:cNvCxnSpPr>
          <p:nvPr/>
        </p:nvCxnSpPr>
        <p:spPr>
          <a:xfrm>
            <a:off x="5056364" y="3504942"/>
            <a:ext cx="183197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3005696-1CF0-4BCB-9BAD-CA9E5CF187B0}"/>
              </a:ext>
            </a:extLst>
          </p:cNvPr>
          <p:cNvCxnSpPr>
            <a:cxnSpLocks/>
            <a:stCxn id="109" idx="3"/>
            <a:endCxn id="113" idx="1"/>
          </p:cNvCxnSpPr>
          <p:nvPr/>
        </p:nvCxnSpPr>
        <p:spPr>
          <a:xfrm>
            <a:off x="5056365" y="3504942"/>
            <a:ext cx="1831973" cy="49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897EFAB-A8D4-4DA7-8AE2-71A6F4C40192}"/>
              </a:ext>
            </a:extLst>
          </p:cNvPr>
          <p:cNvCxnSpPr>
            <a:cxnSpLocks/>
            <a:stCxn id="109" idx="3"/>
            <a:endCxn id="117" idx="1"/>
          </p:cNvCxnSpPr>
          <p:nvPr/>
        </p:nvCxnSpPr>
        <p:spPr>
          <a:xfrm>
            <a:off x="5056364" y="3504943"/>
            <a:ext cx="1831972" cy="98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AB4651A-3D97-464A-A807-0A1D07049870}"/>
              </a:ext>
            </a:extLst>
          </p:cNvPr>
          <p:cNvCxnSpPr>
            <a:cxnSpLocks/>
            <a:stCxn id="109" idx="3"/>
            <a:endCxn id="118" idx="1"/>
          </p:cNvCxnSpPr>
          <p:nvPr/>
        </p:nvCxnSpPr>
        <p:spPr>
          <a:xfrm>
            <a:off x="5056365" y="3504942"/>
            <a:ext cx="1831971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280720C-9DB5-44E3-AA60-27BC8FED0545}"/>
              </a:ext>
            </a:extLst>
          </p:cNvPr>
          <p:cNvCxnSpPr>
            <a:cxnSpLocks/>
            <a:stCxn id="114" idx="3"/>
            <a:endCxn id="110" idx="1"/>
          </p:cNvCxnSpPr>
          <p:nvPr/>
        </p:nvCxnSpPr>
        <p:spPr>
          <a:xfrm flipV="1">
            <a:off x="5056364" y="2538154"/>
            <a:ext cx="1831977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BBC861F-FE8E-4B34-AF61-3CADFCCF04F9}"/>
              </a:ext>
            </a:extLst>
          </p:cNvPr>
          <p:cNvCxnSpPr>
            <a:cxnSpLocks/>
            <a:stCxn id="114" idx="3"/>
            <a:endCxn id="111" idx="1"/>
          </p:cNvCxnSpPr>
          <p:nvPr/>
        </p:nvCxnSpPr>
        <p:spPr>
          <a:xfrm flipV="1">
            <a:off x="5056363" y="3045360"/>
            <a:ext cx="1831976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378490-4C40-4835-A34A-F8FB373CABCD}"/>
              </a:ext>
            </a:extLst>
          </p:cNvPr>
          <p:cNvCxnSpPr>
            <a:cxnSpLocks/>
            <a:stCxn id="114" idx="3"/>
            <a:endCxn id="112" idx="1"/>
          </p:cNvCxnSpPr>
          <p:nvPr/>
        </p:nvCxnSpPr>
        <p:spPr>
          <a:xfrm flipV="1">
            <a:off x="5056364" y="3528754"/>
            <a:ext cx="1831975" cy="4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07AB898-5E5A-4CB3-8623-9614A3A2CF06}"/>
              </a:ext>
            </a:extLst>
          </p:cNvPr>
          <p:cNvCxnSpPr>
            <a:cxnSpLocks/>
            <a:stCxn id="114" idx="3"/>
            <a:endCxn id="113" idx="1"/>
          </p:cNvCxnSpPr>
          <p:nvPr/>
        </p:nvCxnSpPr>
        <p:spPr>
          <a:xfrm>
            <a:off x="5056363" y="4003416"/>
            <a:ext cx="1831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6A6CC5D-6BE0-47F8-9A90-D1B8C7B4581E}"/>
              </a:ext>
            </a:extLst>
          </p:cNvPr>
          <p:cNvCxnSpPr>
            <a:cxnSpLocks/>
            <a:stCxn id="114" idx="3"/>
            <a:endCxn id="117" idx="1"/>
          </p:cNvCxnSpPr>
          <p:nvPr/>
        </p:nvCxnSpPr>
        <p:spPr>
          <a:xfrm>
            <a:off x="5056364" y="4003417"/>
            <a:ext cx="1831973" cy="489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4EB17C5-0254-4619-8B9E-2D205F96DD70}"/>
              </a:ext>
            </a:extLst>
          </p:cNvPr>
          <p:cNvCxnSpPr>
            <a:cxnSpLocks/>
            <a:stCxn id="114" idx="3"/>
            <a:endCxn id="118" idx="1"/>
          </p:cNvCxnSpPr>
          <p:nvPr/>
        </p:nvCxnSpPr>
        <p:spPr>
          <a:xfrm>
            <a:off x="5056363" y="4003416"/>
            <a:ext cx="1831972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D8E53B1-FB92-4FAD-A271-D5394C589F26}"/>
              </a:ext>
            </a:extLst>
          </p:cNvPr>
          <p:cNvCxnSpPr>
            <a:cxnSpLocks/>
            <a:stCxn id="115" idx="3"/>
            <a:endCxn id="110" idx="1"/>
          </p:cNvCxnSpPr>
          <p:nvPr/>
        </p:nvCxnSpPr>
        <p:spPr>
          <a:xfrm flipV="1">
            <a:off x="5037316" y="2538154"/>
            <a:ext cx="1851025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43316DC-37E9-49A7-8774-D320CBEE7619}"/>
              </a:ext>
            </a:extLst>
          </p:cNvPr>
          <p:cNvCxnSpPr>
            <a:cxnSpLocks/>
            <a:stCxn id="115" idx="3"/>
            <a:endCxn id="111" idx="1"/>
          </p:cNvCxnSpPr>
          <p:nvPr/>
        </p:nvCxnSpPr>
        <p:spPr>
          <a:xfrm flipV="1">
            <a:off x="5037315" y="3045360"/>
            <a:ext cx="1851024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22A7D21-895B-4D3C-9BD1-302266831FEF}"/>
              </a:ext>
            </a:extLst>
          </p:cNvPr>
          <p:cNvCxnSpPr>
            <a:cxnSpLocks/>
            <a:stCxn id="115" idx="3"/>
            <a:endCxn id="112" idx="1"/>
          </p:cNvCxnSpPr>
          <p:nvPr/>
        </p:nvCxnSpPr>
        <p:spPr>
          <a:xfrm flipV="1">
            <a:off x="5037316" y="3528754"/>
            <a:ext cx="1851023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7F2DB37-F75A-45C0-8F99-B2AE55F2CA4D}"/>
              </a:ext>
            </a:extLst>
          </p:cNvPr>
          <p:cNvCxnSpPr>
            <a:cxnSpLocks/>
            <a:stCxn id="115" idx="3"/>
            <a:endCxn id="113" idx="1"/>
          </p:cNvCxnSpPr>
          <p:nvPr/>
        </p:nvCxnSpPr>
        <p:spPr>
          <a:xfrm flipV="1">
            <a:off x="5037315" y="4003416"/>
            <a:ext cx="1851022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9201BB0-8EC5-4F63-9C5C-7157793A6685}"/>
              </a:ext>
            </a:extLst>
          </p:cNvPr>
          <p:cNvCxnSpPr>
            <a:cxnSpLocks/>
            <a:stCxn id="115" idx="3"/>
            <a:endCxn id="117" idx="1"/>
          </p:cNvCxnSpPr>
          <p:nvPr/>
        </p:nvCxnSpPr>
        <p:spPr>
          <a:xfrm>
            <a:off x="5037316" y="4486811"/>
            <a:ext cx="1851021" cy="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372BD2C-C172-4150-A7C0-A031A2C96224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>
            <a:off x="5037315" y="4486810"/>
            <a:ext cx="1851020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ABA5F7C-463D-4B83-9ADB-612D093D933F}"/>
              </a:ext>
            </a:extLst>
          </p:cNvPr>
          <p:cNvCxnSpPr>
            <a:cxnSpLocks/>
            <a:stCxn id="116" idx="3"/>
            <a:endCxn id="110" idx="1"/>
          </p:cNvCxnSpPr>
          <p:nvPr/>
        </p:nvCxnSpPr>
        <p:spPr>
          <a:xfrm flipV="1">
            <a:off x="5056364" y="2538154"/>
            <a:ext cx="1831977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A89B10A-1FC9-48A8-B152-D6808A18C184}"/>
              </a:ext>
            </a:extLst>
          </p:cNvPr>
          <p:cNvCxnSpPr>
            <a:cxnSpLocks/>
            <a:stCxn id="116" idx="3"/>
            <a:endCxn id="111" idx="1"/>
          </p:cNvCxnSpPr>
          <p:nvPr/>
        </p:nvCxnSpPr>
        <p:spPr>
          <a:xfrm flipV="1">
            <a:off x="5056363" y="3045360"/>
            <a:ext cx="1831976" cy="19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65967C3-9113-4EF8-959A-5BA721E33E75}"/>
              </a:ext>
            </a:extLst>
          </p:cNvPr>
          <p:cNvCxnSpPr>
            <a:cxnSpLocks/>
            <a:stCxn id="116" idx="3"/>
            <a:endCxn id="112" idx="1"/>
          </p:cNvCxnSpPr>
          <p:nvPr/>
        </p:nvCxnSpPr>
        <p:spPr>
          <a:xfrm flipV="1">
            <a:off x="5056364" y="3528754"/>
            <a:ext cx="1831975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8FE5B34-39C4-44E9-B53C-A4421331BB53}"/>
              </a:ext>
            </a:extLst>
          </p:cNvPr>
          <p:cNvCxnSpPr>
            <a:cxnSpLocks/>
            <a:stCxn id="116" idx="3"/>
            <a:endCxn id="113" idx="1"/>
          </p:cNvCxnSpPr>
          <p:nvPr/>
        </p:nvCxnSpPr>
        <p:spPr>
          <a:xfrm flipV="1">
            <a:off x="5056363" y="4003416"/>
            <a:ext cx="1831974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36C9291-C3C7-461F-9235-66D9C3887A0A}"/>
              </a:ext>
            </a:extLst>
          </p:cNvPr>
          <p:cNvCxnSpPr>
            <a:cxnSpLocks/>
            <a:stCxn id="116" idx="3"/>
            <a:endCxn id="117" idx="1"/>
          </p:cNvCxnSpPr>
          <p:nvPr/>
        </p:nvCxnSpPr>
        <p:spPr>
          <a:xfrm flipV="1">
            <a:off x="5056364" y="4493160"/>
            <a:ext cx="1831973" cy="47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2984BAE-7634-46BB-8932-F4BE3DB24EC4}"/>
              </a:ext>
            </a:extLst>
          </p:cNvPr>
          <p:cNvCxnSpPr>
            <a:cxnSpLocks/>
            <a:stCxn id="116" idx="3"/>
            <a:endCxn id="118" idx="1"/>
          </p:cNvCxnSpPr>
          <p:nvPr/>
        </p:nvCxnSpPr>
        <p:spPr>
          <a:xfrm>
            <a:off x="5056363" y="4970204"/>
            <a:ext cx="1831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54" descr="A close up of a logo&#10;&#10;Description automatically generated">
            <a:extLst>
              <a:ext uri="{FF2B5EF4-FFF2-40B4-BE49-F238E27FC236}">
                <a16:creationId xmlns:a16="http://schemas.microsoft.com/office/drawing/2014/main" id="{73105B36-3613-4399-8A92-D9B771DFF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5" y="2353242"/>
            <a:ext cx="1237198" cy="369063"/>
          </a:xfrm>
          <a:prstGeom prst="rect">
            <a:avLst/>
          </a:prstGeom>
        </p:spPr>
      </p:pic>
      <p:pic>
        <p:nvPicPr>
          <p:cNvPr id="156" name="Picture 155" descr="A close up of a logo&#10;&#10;Description automatically generated">
            <a:extLst>
              <a:ext uri="{FF2B5EF4-FFF2-40B4-BE49-F238E27FC236}">
                <a16:creationId xmlns:a16="http://schemas.microsoft.com/office/drawing/2014/main" id="{FACD3957-76AD-4C87-B876-36730EF96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65" y="2837017"/>
            <a:ext cx="1237198" cy="369063"/>
          </a:xfrm>
          <a:prstGeom prst="rect">
            <a:avLst/>
          </a:prstGeom>
        </p:spPr>
      </p:pic>
      <p:pic>
        <p:nvPicPr>
          <p:cNvPr id="157" name="Picture 156" descr="A close up of a logo&#10;&#10;Description automatically generated">
            <a:extLst>
              <a:ext uri="{FF2B5EF4-FFF2-40B4-BE49-F238E27FC236}">
                <a16:creationId xmlns:a16="http://schemas.microsoft.com/office/drawing/2014/main" id="{CE11D7C8-B554-4D62-A216-F83236485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9101" y="2369895"/>
            <a:ext cx="1237198" cy="369063"/>
          </a:xfrm>
          <a:prstGeom prst="rect">
            <a:avLst/>
          </a:prstGeom>
        </p:spPr>
      </p:pic>
      <p:pic>
        <p:nvPicPr>
          <p:cNvPr id="159" name="Picture 158" descr="A close up of a logo&#10;&#10;Description automatically generated">
            <a:extLst>
              <a:ext uri="{FF2B5EF4-FFF2-40B4-BE49-F238E27FC236}">
                <a16:creationId xmlns:a16="http://schemas.microsoft.com/office/drawing/2014/main" id="{EF0FF141-00F8-4E1F-AAE3-0EC483772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0051" y="2860829"/>
            <a:ext cx="1237198" cy="369063"/>
          </a:xfrm>
          <a:prstGeom prst="rect">
            <a:avLst/>
          </a:prstGeom>
        </p:spPr>
      </p:pic>
      <p:pic>
        <p:nvPicPr>
          <p:cNvPr id="161" name="Picture 160" descr="A close up of a logo&#10;&#10;Description automatically generated">
            <a:extLst>
              <a:ext uri="{FF2B5EF4-FFF2-40B4-BE49-F238E27FC236}">
                <a16:creationId xmlns:a16="http://schemas.microsoft.com/office/drawing/2014/main" id="{9A8DF228-ECC3-48B7-B541-1570EC651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5741" y="3339480"/>
            <a:ext cx="1237198" cy="369063"/>
          </a:xfrm>
          <a:prstGeom prst="rect">
            <a:avLst/>
          </a:prstGeom>
        </p:spPr>
      </p:pic>
      <p:pic>
        <p:nvPicPr>
          <p:cNvPr id="163" name="Picture 162" descr="A close up of a logo&#10;&#10;Description automatically generated">
            <a:extLst>
              <a:ext uri="{FF2B5EF4-FFF2-40B4-BE49-F238E27FC236}">
                <a16:creationId xmlns:a16="http://schemas.microsoft.com/office/drawing/2014/main" id="{EB0F4FA9-27DA-4C8D-9C58-377F61C7C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5741" y="3830414"/>
            <a:ext cx="1237198" cy="369063"/>
          </a:xfrm>
          <a:prstGeom prst="rect">
            <a:avLst/>
          </a:prstGeom>
        </p:spPr>
      </p:pic>
      <p:pic>
        <p:nvPicPr>
          <p:cNvPr id="165" name="Picture 164" descr="A close up of a logo&#10;&#10;Description automatically generated">
            <a:extLst>
              <a:ext uri="{FF2B5EF4-FFF2-40B4-BE49-F238E27FC236}">
                <a16:creationId xmlns:a16="http://schemas.microsoft.com/office/drawing/2014/main" id="{894BE44C-20A6-455E-8C43-44FC62D9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5741" y="4309065"/>
            <a:ext cx="1237198" cy="369063"/>
          </a:xfrm>
          <a:prstGeom prst="rect">
            <a:avLst/>
          </a:prstGeom>
        </p:spPr>
      </p:pic>
      <p:pic>
        <p:nvPicPr>
          <p:cNvPr id="167" name="Picture 166" descr="A close up of a logo&#10;&#10;Description automatically generated">
            <a:extLst>
              <a:ext uri="{FF2B5EF4-FFF2-40B4-BE49-F238E27FC236}">
                <a16:creationId xmlns:a16="http://schemas.microsoft.com/office/drawing/2014/main" id="{C304DB54-6B0D-4432-AD63-CA678681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5741" y="4796745"/>
            <a:ext cx="1237198" cy="3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F8BE-C2EC-4A54-BAEC-12AEA9A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5A62-B16B-4CBF-9E69-2D95E35D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For a much simpler test method use a “</a:t>
            </a:r>
            <a:r>
              <a:rPr lang="en-US" dirty="0" err="1"/>
              <a:t>deshuffle</a:t>
            </a:r>
            <a:r>
              <a:rPr lang="en-US" dirty="0"/>
              <a:t>” assembly.</a:t>
            </a:r>
          </a:p>
          <a:p>
            <a:pPr lvl="1"/>
            <a:r>
              <a:rPr lang="en-US" dirty="0"/>
              <a:t>This assembly inverses the effects of the shuffle and greatly simplifies the test.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Reference by connecting your reference cord to the large area detector.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11BA6-0B96-4A4E-ADEF-FCB29EB9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33</a:t>
            </a:fld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0B5F5B4-D41A-4762-9D02-4B16EB2C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83" y="3784601"/>
            <a:ext cx="2578273" cy="7691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7AFBBE-F2A1-45E2-A3FE-30330F5260C5}"/>
              </a:ext>
            </a:extLst>
          </p:cNvPr>
          <p:cNvGrpSpPr/>
          <p:nvPr/>
        </p:nvGrpSpPr>
        <p:grpSpPr>
          <a:xfrm>
            <a:off x="5479939" y="3674987"/>
            <a:ext cx="2578273" cy="1071638"/>
            <a:chOff x="3454902" y="5302075"/>
            <a:chExt cx="1240923" cy="4605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5DD344-F72C-462D-8B70-B90DD811E8B2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62BCD0-7158-4823-8670-20BF63CCBF6D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B0D5E5-B3F7-4398-BB93-9B6B76376C7E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D4A862-AA38-415A-839F-9690561BEFDC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157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F8BE-C2EC-4A54-BAEC-12AEA9A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5A62-B16B-4CBF-9E69-2D95E35D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For a much simpler test method use a “</a:t>
            </a:r>
            <a:r>
              <a:rPr lang="en-US" dirty="0" err="1"/>
              <a:t>deshuffle</a:t>
            </a:r>
            <a:r>
              <a:rPr lang="en-US" dirty="0"/>
              <a:t>” assembly.</a:t>
            </a:r>
          </a:p>
          <a:p>
            <a:pPr marL="365760" lvl="1" indent="0">
              <a:buNone/>
            </a:pPr>
            <a:r>
              <a:rPr lang="en-US" dirty="0"/>
              <a:t>This assembly inverses the effects of the shuffle and greatly simplifies the test.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11BA6-0B96-4A4E-ADEF-FCB29EB9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34</a:t>
            </a:fld>
            <a:endParaRPr lang="en-US" dirty="0"/>
          </a:p>
        </p:txBody>
      </p:sp>
      <p:pic>
        <p:nvPicPr>
          <p:cNvPr id="11" name="Content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2D130F6-CD1F-DB45-A1F1-509E7F7C9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10" y="2333496"/>
            <a:ext cx="4316557" cy="3330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E3DBB6-9C32-534F-B762-0F53B1AB0A22}"/>
              </a:ext>
            </a:extLst>
          </p:cNvPr>
          <p:cNvSpPr/>
          <p:nvPr/>
        </p:nvSpPr>
        <p:spPr>
          <a:xfrm>
            <a:off x="3911926" y="268274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E0234-3D9C-8943-A189-304EB55B5C42}"/>
              </a:ext>
            </a:extLst>
          </p:cNvPr>
          <p:cNvSpPr/>
          <p:nvPr/>
        </p:nvSpPr>
        <p:spPr>
          <a:xfrm>
            <a:off x="3892876" y="3166140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F98F4-06C2-1D49-B85B-FBF27D7EED85}"/>
              </a:ext>
            </a:extLst>
          </p:cNvPr>
          <p:cNvSpPr/>
          <p:nvPr/>
        </p:nvSpPr>
        <p:spPr>
          <a:xfrm>
            <a:off x="3911925" y="3649534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3E7B68-DD89-D24C-B830-5E388B856D61}"/>
              </a:ext>
            </a:extLst>
          </p:cNvPr>
          <p:cNvSpPr/>
          <p:nvPr/>
        </p:nvSpPr>
        <p:spPr>
          <a:xfrm>
            <a:off x="5824070" y="268274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27D1EE-30F8-ED4A-8BD6-D06E9848108D}"/>
              </a:ext>
            </a:extLst>
          </p:cNvPr>
          <p:cNvSpPr/>
          <p:nvPr/>
        </p:nvSpPr>
        <p:spPr>
          <a:xfrm>
            <a:off x="5824069" y="318995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03EED-AE6D-B24B-9F35-625900AD4016}"/>
              </a:ext>
            </a:extLst>
          </p:cNvPr>
          <p:cNvSpPr/>
          <p:nvPr/>
        </p:nvSpPr>
        <p:spPr>
          <a:xfrm>
            <a:off x="5824068" y="367334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B878D6-D4D7-1843-BB3C-09AF142FB83E}"/>
              </a:ext>
            </a:extLst>
          </p:cNvPr>
          <p:cNvSpPr/>
          <p:nvPr/>
        </p:nvSpPr>
        <p:spPr>
          <a:xfrm>
            <a:off x="5824067" y="4148008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C5F5D5-6839-8A4A-8902-97F6FE24AB30}"/>
              </a:ext>
            </a:extLst>
          </p:cNvPr>
          <p:cNvSpPr/>
          <p:nvPr/>
        </p:nvSpPr>
        <p:spPr>
          <a:xfrm>
            <a:off x="3911924" y="4148008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14092-69B6-394A-BA0E-004B1268FFCE}"/>
              </a:ext>
            </a:extLst>
          </p:cNvPr>
          <p:cNvSpPr/>
          <p:nvPr/>
        </p:nvSpPr>
        <p:spPr>
          <a:xfrm>
            <a:off x="3892876" y="4631402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4BDA4-7B9B-E944-822F-1AF95DE6D83C}"/>
              </a:ext>
            </a:extLst>
          </p:cNvPr>
          <p:cNvSpPr/>
          <p:nvPr/>
        </p:nvSpPr>
        <p:spPr>
          <a:xfrm>
            <a:off x="3911924" y="511479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AC12C7-508A-784A-AAA1-33707C1D805C}"/>
              </a:ext>
            </a:extLst>
          </p:cNvPr>
          <p:cNvSpPr/>
          <p:nvPr/>
        </p:nvSpPr>
        <p:spPr>
          <a:xfrm>
            <a:off x="5824066" y="4637751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EF7D26-6256-0145-9413-53EFE6F20850}"/>
              </a:ext>
            </a:extLst>
          </p:cNvPr>
          <p:cNvSpPr/>
          <p:nvPr/>
        </p:nvSpPr>
        <p:spPr>
          <a:xfrm>
            <a:off x="5824065" y="5114796"/>
            <a:ext cx="80169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1EF3979-4D0C-8947-A366-99FDFCF88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07" y="2549015"/>
            <a:ext cx="1237198" cy="369063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5B8742B-5545-A64B-8EA2-920B5BDD6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07" y="3032055"/>
            <a:ext cx="1237198" cy="369063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91EA0E4-E621-0A44-B15C-1158D6048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94" y="3521629"/>
            <a:ext cx="1237198" cy="369063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C32CFC9-5F86-044C-993A-B455BB316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94" y="4006737"/>
            <a:ext cx="1237198" cy="369063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6CDB496-FFB8-B04D-AA62-EFA541CCA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94" y="4484607"/>
            <a:ext cx="1237198" cy="369063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11671B16-7807-A14D-BDD8-169B177A1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07" y="4981065"/>
            <a:ext cx="1237198" cy="36906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B2AA20-F360-864C-9117-A0278D60395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3992095" y="2733546"/>
            <a:ext cx="183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B070BA-541F-9742-93C1-AD50E0DBCCB4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3992094" y="2733546"/>
            <a:ext cx="1831974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1A3763-05BB-7447-A948-07471AB1C0C3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>
            <a:off x="3992095" y="2733546"/>
            <a:ext cx="1831973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00C0DA-ECE5-754A-B58F-19489DC53C0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>
          <a:xfrm>
            <a:off x="3992094" y="2733546"/>
            <a:ext cx="1831972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07CE77-853E-F847-BB54-BADFA75F8981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3992095" y="2733547"/>
            <a:ext cx="1831971" cy="1955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FC74BB-4A71-BD47-939E-DA0D48B7AE14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>
            <a:off x="3992094" y="2733546"/>
            <a:ext cx="1831970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5314A8-BCC1-F340-A584-D84B92973B59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3973045" y="2733546"/>
            <a:ext cx="1851025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36DFB03-51EC-AF40-81F0-1AB781A68806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>
            <a:off x="3973044" y="3216940"/>
            <a:ext cx="185102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80E68F-4086-9B4B-98F4-0768A04AA3F6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973045" y="3216940"/>
            <a:ext cx="1851023" cy="50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726E61-3CC7-694F-9B60-6C2D61C4853B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>
            <a:off x="3973044" y="3216940"/>
            <a:ext cx="1851022" cy="98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7946F2-BBE4-6E47-8FDD-00E6F3686FEC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>
            <a:off x="3973045" y="3216941"/>
            <a:ext cx="1851021" cy="147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C9DC53-595B-4549-B7EC-BA7F3E508FB0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3973044" y="3216940"/>
            <a:ext cx="1851020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41AC89-78EA-FC4A-8384-E967D7224B46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992093" y="2733546"/>
            <a:ext cx="1831976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37167B-5782-1944-865A-78FE9CD8AEA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992094" y="3240752"/>
            <a:ext cx="1831975" cy="45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95D0CA-6A97-6846-8406-C762552A9C98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3992093" y="3700334"/>
            <a:ext cx="1831974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E50A77-6DFE-6849-928F-0FCDEAE4F52E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3992094" y="3700334"/>
            <a:ext cx="1831973" cy="49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68616B-6A29-7F43-9FD4-2CF022150909}"/>
              </a:ext>
            </a:extLst>
          </p:cNvPr>
          <p:cNvCxnSpPr>
            <a:cxnSpLocks/>
            <a:stCxn id="20" idx="3"/>
            <a:endCxn id="28" idx="1"/>
          </p:cNvCxnSpPr>
          <p:nvPr/>
        </p:nvCxnSpPr>
        <p:spPr>
          <a:xfrm>
            <a:off x="3992093" y="3700335"/>
            <a:ext cx="1831972" cy="98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CCC003-AA6D-FD4E-9ABA-358AD9167230}"/>
              </a:ext>
            </a:extLst>
          </p:cNvPr>
          <p:cNvCxnSpPr>
            <a:cxnSpLocks/>
            <a:stCxn id="20" idx="3"/>
            <a:endCxn id="29" idx="1"/>
          </p:cNvCxnSpPr>
          <p:nvPr/>
        </p:nvCxnSpPr>
        <p:spPr>
          <a:xfrm>
            <a:off x="3992094" y="3700334"/>
            <a:ext cx="1831971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5EB41C-BF2B-BD48-8EFD-5968A11932B2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3992093" y="2733546"/>
            <a:ext cx="1831977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7214FE-A68B-374B-A1FC-3D7B9581BCE3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 flipV="1">
            <a:off x="3992092" y="3240752"/>
            <a:ext cx="1831976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2565AF-5D31-4049-B314-66B900F5BCAF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3992093" y="3724146"/>
            <a:ext cx="1831975" cy="4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2C598F-7961-3540-B572-8702B804DBB6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3992092" y="4198808"/>
            <a:ext cx="1831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F82FD6-FEA2-A340-ACA2-17A3626B1024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3992093" y="4198809"/>
            <a:ext cx="1831973" cy="489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8D9480-73AF-4746-93D4-40004D1EF129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3992092" y="4198808"/>
            <a:ext cx="1831972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FC0073A-4C1F-F249-BB5D-6AFB53109CE2}"/>
              </a:ext>
            </a:extLst>
          </p:cNvPr>
          <p:cNvCxnSpPr>
            <a:cxnSpLocks/>
            <a:stCxn id="26" idx="3"/>
            <a:endCxn id="21" idx="1"/>
          </p:cNvCxnSpPr>
          <p:nvPr/>
        </p:nvCxnSpPr>
        <p:spPr>
          <a:xfrm flipV="1">
            <a:off x="3973045" y="2733546"/>
            <a:ext cx="1851025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A4A676-5D8F-6C4A-A319-4754C8A3714D}"/>
              </a:ext>
            </a:extLst>
          </p:cNvPr>
          <p:cNvCxnSpPr>
            <a:cxnSpLocks/>
            <a:stCxn id="26" idx="3"/>
            <a:endCxn id="22" idx="1"/>
          </p:cNvCxnSpPr>
          <p:nvPr/>
        </p:nvCxnSpPr>
        <p:spPr>
          <a:xfrm flipV="1">
            <a:off x="3973044" y="3240752"/>
            <a:ext cx="1851024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996472-B996-E343-8B82-8865E5B51D8D}"/>
              </a:ext>
            </a:extLst>
          </p:cNvPr>
          <p:cNvCxnSpPr>
            <a:cxnSpLocks/>
            <a:stCxn id="26" idx="3"/>
            <a:endCxn id="23" idx="1"/>
          </p:cNvCxnSpPr>
          <p:nvPr/>
        </p:nvCxnSpPr>
        <p:spPr>
          <a:xfrm flipV="1">
            <a:off x="3973045" y="3724146"/>
            <a:ext cx="1851023" cy="9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8648DE-7E3B-E94D-A20C-D2985334B61E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 flipV="1">
            <a:off x="3973044" y="4198808"/>
            <a:ext cx="1851022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715560-25CF-924C-A4C5-020C16FDE6DF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3973045" y="4682203"/>
            <a:ext cx="1851021" cy="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2739685-142A-7A47-8990-BDFE88492C28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3973044" y="4682202"/>
            <a:ext cx="1851020" cy="4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AEB16FF-57D4-C749-AB68-E70467F4BCFB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3992093" y="2733546"/>
            <a:ext cx="1831977" cy="243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A500C2-2BFB-7743-80D7-8126CAEFBA30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 flipV="1">
            <a:off x="3992092" y="3240752"/>
            <a:ext cx="1831976" cy="19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21A85A7-DEF9-9046-A65B-01747A1F5021}"/>
              </a:ext>
            </a:extLst>
          </p:cNvPr>
          <p:cNvCxnSpPr>
            <a:cxnSpLocks/>
            <a:stCxn id="27" idx="3"/>
            <a:endCxn id="23" idx="1"/>
          </p:cNvCxnSpPr>
          <p:nvPr/>
        </p:nvCxnSpPr>
        <p:spPr>
          <a:xfrm flipV="1">
            <a:off x="3992093" y="3724146"/>
            <a:ext cx="1831975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F98C1F-28F6-0E4B-B9F5-711E8F2AF277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992092" y="4198808"/>
            <a:ext cx="1831974" cy="96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0D83073-F8DB-AF4E-923B-B37DF51ADB20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3992093" y="4688552"/>
            <a:ext cx="1831973" cy="47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73E3322-53DB-9F42-93F9-DEAC59A4E10A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3992092" y="5165596"/>
            <a:ext cx="1831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72AFFD9-B7EE-5B4E-A19F-BFD2AB2326BA}"/>
              </a:ext>
            </a:extLst>
          </p:cNvPr>
          <p:cNvGrpSpPr/>
          <p:nvPr/>
        </p:nvGrpSpPr>
        <p:grpSpPr>
          <a:xfrm>
            <a:off x="6631814" y="2631702"/>
            <a:ext cx="497648" cy="2635478"/>
            <a:chOff x="4221989" y="2061854"/>
            <a:chExt cx="497648" cy="2635478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060F922-5D95-C044-A7C5-D1D8D341D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2061854"/>
              <a:ext cx="497647" cy="203688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83239F7-70D7-C749-8D33-FA48ECFA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2557154"/>
              <a:ext cx="497647" cy="20368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446D91A-D8A3-4F47-8B37-178D1252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3048088"/>
              <a:ext cx="497647" cy="203688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A3ACD83-30B8-494C-9B44-FE0801CF8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3528728"/>
              <a:ext cx="497647" cy="20368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B139E4D-8FD2-5749-B484-0645BB01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89" y="4010510"/>
              <a:ext cx="497647" cy="20368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81E29E2-7EBF-384D-9173-7D440077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89" y="4493644"/>
              <a:ext cx="497647" cy="20368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F7EB7B9-F70E-2545-8671-F0315973DA13}"/>
              </a:ext>
            </a:extLst>
          </p:cNvPr>
          <p:cNvGrpSpPr/>
          <p:nvPr/>
        </p:nvGrpSpPr>
        <p:grpSpPr>
          <a:xfrm rot="10800000">
            <a:off x="8295130" y="2631702"/>
            <a:ext cx="497648" cy="2635478"/>
            <a:chOff x="4221989" y="2061854"/>
            <a:chExt cx="497648" cy="2635478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F2453CD-31DF-8F4C-8FC4-43DEFFE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2061854"/>
              <a:ext cx="497647" cy="20368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E72AC1-E7B0-5E43-B84A-3EE31A06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2557154"/>
              <a:ext cx="497647" cy="20368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CA8D39B-A6EB-E346-B640-5D40BD67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3048088"/>
              <a:ext cx="497647" cy="20368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2C95495-6A54-B841-B169-833B1C90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90" y="3528728"/>
              <a:ext cx="497647" cy="20368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C5AF256-EAD5-0842-BECD-F8877671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89" y="4010510"/>
              <a:ext cx="497647" cy="20368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95768CC-C24A-074D-8BDE-BA00ECD74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4221989" y="4493644"/>
              <a:ext cx="497647" cy="203688"/>
            </a:xfrm>
            <a:prstGeom prst="rect">
              <a:avLst/>
            </a:prstGeom>
          </p:spPr>
        </p:pic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9262BB2D-6AD7-3F4A-9CAB-2E1D958B392C}"/>
              </a:ext>
            </a:extLst>
          </p:cNvPr>
          <p:cNvSpPr/>
          <p:nvPr/>
        </p:nvSpPr>
        <p:spPr>
          <a:xfrm>
            <a:off x="7076007" y="3205982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24C61F-299D-6B46-A91B-0B9479237480}"/>
              </a:ext>
            </a:extLst>
          </p:cNvPr>
          <p:cNvSpPr/>
          <p:nvPr/>
        </p:nvSpPr>
        <p:spPr>
          <a:xfrm>
            <a:off x="7083743" y="2707118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323BB9-1279-9A4A-B352-25CF854D44EE}"/>
              </a:ext>
            </a:extLst>
          </p:cNvPr>
          <p:cNvSpPr/>
          <p:nvPr/>
        </p:nvSpPr>
        <p:spPr>
          <a:xfrm>
            <a:off x="7076006" y="3696916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08F178-F694-C94E-98CA-C63063E3E6C7}"/>
              </a:ext>
            </a:extLst>
          </p:cNvPr>
          <p:cNvSpPr/>
          <p:nvPr/>
        </p:nvSpPr>
        <p:spPr>
          <a:xfrm>
            <a:off x="7068445" y="4178128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AD2C6C7-96E0-504A-AB37-8D0E48ECF1B1}"/>
              </a:ext>
            </a:extLst>
          </p:cNvPr>
          <p:cNvSpPr/>
          <p:nvPr/>
        </p:nvSpPr>
        <p:spPr>
          <a:xfrm>
            <a:off x="7076007" y="4653489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64A2B91-620E-CA43-A21E-859490DCF2E1}"/>
              </a:ext>
            </a:extLst>
          </p:cNvPr>
          <p:cNvSpPr/>
          <p:nvPr/>
        </p:nvSpPr>
        <p:spPr>
          <a:xfrm>
            <a:off x="7076007" y="5142472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8BCCAE-AE02-9A47-9ABD-5EADF690B95F}"/>
              </a:ext>
            </a:extLst>
          </p:cNvPr>
          <p:cNvSpPr/>
          <p:nvPr/>
        </p:nvSpPr>
        <p:spPr>
          <a:xfrm>
            <a:off x="8302692" y="3187484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D95D7DD-DD04-0441-8C1B-1410D25F5993}"/>
              </a:ext>
            </a:extLst>
          </p:cNvPr>
          <p:cNvSpPr/>
          <p:nvPr/>
        </p:nvSpPr>
        <p:spPr>
          <a:xfrm>
            <a:off x="8310428" y="2688620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FAED91A-D4C5-0E4E-B27E-3CD0B49C331F}"/>
              </a:ext>
            </a:extLst>
          </p:cNvPr>
          <p:cNvSpPr/>
          <p:nvPr/>
        </p:nvSpPr>
        <p:spPr>
          <a:xfrm>
            <a:off x="8302691" y="3678418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F7F7503-84DE-0248-A5EF-A7E32666AA46}"/>
              </a:ext>
            </a:extLst>
          </p:cNvPr>
          <p:cNvSpPr/>
          <p:nvPr/>
        </p:nvSpPr>
        <p:spPr>
          <a:xfrm>
            <a:off x="8295130" y="4159630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90DF744-845E-CF44-8678-F61B4D18775F}"/>
              </a:ext>
            </a:extLst>
          </p:cNvPr>
          <p:cNvSpPr/>
          <p:nvPr/>
        </p:nvSpPr>
        <p:spPr>
          <a:xfrm>
            <a:off x="8292829" y="4646273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059DBF7-43C7-574B-BEAC-66DC86611C1A}"/>
              </a:ext>
            </a:extLst>
          </p:cNvPr>
          <p:cNvSpPr/>
          <p:nvPr/>
        </p:nvSpPr>
        <p:spPr>
          <a:xfrm>
            <a:off x="8302692" y="5123974"/>
            <a:ext cx="45719" cy="4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70A75E-318B-AA49-B370-6E495EDB0255}"/>
              </a:ext>
            </a:extLst>
          </p:cNvPr>
          <p:cNvCxnSpPr>
            <a:cxnSpLocks/>
            <a:stCxn id="87" idx="3"/>
            <a:endCxn id="85" idx="1"/>
          </p:cNvCxnSpPr>
          <p:nvPr/>
        </p:nvCxnSpPr>
        <p:spPr>
          <a:xfrm>
            <a:off x="7129461" y="2729982"/>
            <a:ext cx="1165670" cy="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D1F5190-7CAC-1E45-BF82-CF7E60383174}"/>
              </a:ext>
            </a:extLst>
          </p:cNvPr>
          <p:cNvCxnSpPr>
            <a:cxnSpLocks/>
            <a:stCxn id="87" idx="3"/>
            <a:endCxn id="84" idx="1"/>
          </p:cNvCxnSpPr>
          <p:nvPr/>
        </p:nvCxnSpPr>
        <p:spPr>
          <a:xfrm>
            <a:off x="7129461" y="2729982"/>
            <a:ext cx="1165670" cy="486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CFFE29D-DD12-2647-9ECE-5FE651920661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>
            <a:off x="7129462" y="2729982"/>
            <a:ext cx="1165669" cy="96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57664A5-BD86-1B47-AD54-62FBB6E3AC25}"/>
              </a:ext>
            </a:extLst>
          </p:cNvPr>
          <p:cNvCxnSpPr>
            <a:cxnSpLocks/>
            <a:stCxn id="73" idx="1"/>
            <a:endCxn id="82" idx="1"/>
          </p:cNvCxnSpPr>
          <p:nvPr/>
        </p:nvCxnSpPr>
        <p:spPr>
          <a:xfrm>
            <a:off x="7129462" y="2733546"/>
            <a:ext cx="1165668" cy="144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10D739C-61A1-594D-ADE5-96796DE715AD}"/>
              </a:ext>
            </a:extLst>
          </p:cNvPr>
          <p:cNvCxnSpPr>
            <a:cxnSpLocks/>
            <a:stCxn id="87" idx="3"/>
            <a:endCxn id="80" idx="1"/>
          </p:cNvCxnSpPr>
          <p:nvPr/>
        </p:nvCxnSpPr>
        <p:spPr>
          <a:xfrm>
            <a:off x="7129462" y="2729982"/>
            <a:ext cx="1165669" cy="243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7990325-82E2-A642-94CE-9D26C474D596}"/>
              </a:ext>
            </a:extLst>
          </p:cNvPr>
          <p:cNvCxnSpPr>
            <a:cxnSpLocks/>
            <a:stCxn id="87" idx="3"/>
            <a:endCxn id="81" idx="1"/>
          </p:cNvCxnSpPr>
          <p:nvPr/>
        </p:nvCxnSpPr>
        <p:spPr>
          <a:xfrm>
            <a:off x="7129462" y="2729982"/>
            <a:ext cx="1165669" cy="194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D7FB8B9-F875-AF42-93D7-44655500B77A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7130815" y="2733546"/>
            <a:ext cx="1164317" cy="495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F28EF6E-7813-A741-A1BB-34E68B401672}"/>
              </a:ext>
            </a:extLst>
          </p:cNvPr>
          <p:cNvCxnSpPr>
            <a:cxnSpLocks/>
            <a:stCxn id="74" idx="1"/>
            <a:endCxn id="84" idx="1"/>
          </p:cNvCxnSpPr>
          <p:nvPr/>
        </p:nvCxnSpPr>
        <p:spPr>
          <a:xfrm flipV="1">
            <a:off x="7129463" y="3216680"/>
            <a:ext cx="1165669" cy="12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075D37C-DAC0-4941-A840-CB57DC095617}"/>
              </a:ext>
            </a:extLst>
          </p:cNvPr>
          <p:cNvCxnSpPr>
            <a:cxnSpLocks/>
            <a:stCxn id="74" idx="1"/>
            <a:endCxn id="83" idx="1"/>
          </p:cNvCxnSpPr>
          <p:nvPr/>
        </p:nvCxnSpPr>
        <p:spPr>
          <a:xfrm>
            <a:off x="7129462" y="3228846"/>
            <a:ext cx="1165668" cy="46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2DE1D56-D038-B649-B781-964F82DF3E11}"/>
              </a:ext>
            </a:extLst>
          </p:cNvPr>
          <p:cNvCxnSpPr>
            <a:cxnSpLocks/>
            <a:stCxn id="86" idx="3"/>
            <a:endCxn id="82" idx="1"/>
          </p:cNvCxnSpPr>
          <p:nvPr/>
        </p:nvCxnSpPr>
        <p:spPr>
          <a:xfrm>
            <a:off x="7121726" y="3228846"/>
            <a:ext cx="1173405" cy="95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0172D0F-74C7-F544-A06A-C56EFF79F05A}"/>
              </a:ext>
            </a:extLst>
          </p:cNvPr>
          <p:cNvCxnSpPr>
            <a:cxnSpLocks/>
            <a:stCxn id="74" idx="1"/>
            <a:endCxn id="81" idx="1"/>
          </p:cNvCxnSpPr>
          <p:nvPr/>
        </p:nvCxnSpPr>
        <p:spPr>
          <a:xfrm>
            <a:off x="7129462" y="3228846"/>
            <a:ext cx="1165668" cy="144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52268F8-F6FE-6F45-A3BC-1FAFB49A6B3D}"/>
              </a:ext>
            </a:extLst>
          </p:cNvPr>
          <p:cNvCxnSpPr>
            <a:cxnSpLocks/>
            <a:stCxn id="74" idx="1"/>
            <a:endCxn id="80" idx="1"/>
          </p:cNvCxnSpPr>
          <p:nvPr/>
        </p:nvCxnSpPr>
        <p:spPr>
          <a:xfrm>
            <a:off x="7129462" y="3228846"/>
            <a:ext cx="1165668" cy="193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D83C03-BE51-F34B-8789-EFAF309FC881}"/>
              </a:ext>
            </a:extLst>
          </p:cNvPr>
          <p:cNvCxnSpPr>
            <a:cxnSpLocks/>
            <a:stCxn id="75" idx="1"/>
            <a:endCxn id="85" idx="1"/>
          </p:cNvCxnSpPr>
          <p:nvPr/>
        </p:nvCxnSpPr>
        <p:spPr>
          <a:xfrm flipV="1">
            <a:off x="7129463" y="2733546"/>
            <a:ext cx="1165669" cy="98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0B79D8A-2A64-4C4A-985F-137A5A66F051}"/>
              </a:ext>
            </a:extLst>
          </p:cNvPr>
          <p:cNvCxnSpPr>
            <a:cxnSpLocks/>
            <a:stCxn id="88" idx="3"/>
            <a:endCxn id="84" idx="1"/>
          </p:cNvCxnSpPr>
          <p:nvPr/>
        </p:nvCxnSpPr>
        <p:spPr>
          <a:xfrm flipV="1">
            <a:off x="7121725" y="3216680"/>
            <a:ext cx="1173407" cy="50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11191B5-6683-B94B-844D-A9414F146179}"/>
              </a:ext>
            </a:extLst>
          </p:cNvPr>
          <p:cNvCxnSpPr>
            <a:cxnSpLocks/>
            <a:stCxn id="75" idx="1"/>
            <a:endCxn id="83" idx="1"/>
          </p:cNvCxnSpPr>
          <p:nvPr/>
        </p:nvCxnSpPr>
        <p:spPr>
          <a:xfrm flipV="1">
            <a:off x="7129462" y="3698462"/>
            <a:ext cx="1165668" cy="21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F044B5D-112A-3047-B0BE-C3FAFD43540C}"/>
              </a:ext>
            </a:extLst>
          </p:cNvPr>
          <p:cNvCxnSpPr>
            <a:cxnSpLocks/>
            <a:stCxn id="75" idx="1"/>
            <a:endCxn id="82" idx="1"/>
          </p:cNvCxnSpPr>
          <p:nvPr/>
        </p:nvCxnSpPr>
        <p:spPr>
          <a:xfrm>
            <a:off x="7129462" y="3719780"/>
            <a:ext cx="1165668" cy="459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938290-69C7-224D-85DB-742DE1F10740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7137022" y="3724824"/>
            <a:ext cx="1158108" cy="94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B5205B4-29A4-4341-8148-F1FBFE11F230}"/>
              </a:ext>
            </a:extLst>
          </p:cNvPr>
          <p:cNvCxnSpPr>
            <a:cxnSpLocks/>
            <a:stCxn id="75" idx="1"/>
            <a:endCxn id="80" idx="1"/>
          </p:cNvCxnSpPr>
          <p:nvPr/>
        </p:nvCxnSpPr>
        <p:spPr>
          <a:xfrm>
            <a:off x="7129462" y="3719780"/>
            <a:ext cx="1165668" cy="144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82923CA-430A-BC47-B4C8-A4F303232E21}"/>
              </a:ext>
            </a:extLst>
          </p:cNvPr>
          <p:cNvCxnSpPr>
            <a:cxnSpLocks/>
            <a:stCxn id="76" idx="1"/>
            <a:endCxn id="85" idx="1"/>
          </p:cNvCxnSpPr>
          <p:nvPr/>
        </p:nvCxnSpPr>
        <p:spPr>
          <a:xfrm flipV="1">
            <a:off x="7129463" y="2733546"/>
            <a:ext cx="1165669" cy="146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8561D0-8184-2E48-94D5-19BAE4C0339D}"/>
              </a:ext>
            </a:extLst>
          </p:cNvPr>
          <p:cNvCxnSpPr>
            <a:cxnSpLocks/>
            <a:stCxn id="76" idx="1"/>
            <a:endCxn id="84" idx="1"/>
          </p:cNvCxnSpPr>
          <p:nvPr/>
        </p:nvCxnSpPr>
        <p:spPr>
          <a:xfrm flipV="1">
            <a:off x="7129463" y="3216680"/>
            <a:ext cx="1165669" cy="98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FC088EB-C570-8144-A3CF-890E626C38A9}"/>
              </a:ext>
            </a:extLst>
          </p:cNvPr>
          <p:cNvCxnSpPr>
            <a:cxnSpLocks/>
            <a:stCxn id="76" idx="1"/>
            <a:endCxn id="83" idx="1"/>
          </p:cNvCxnSpPr>
          <p:nvPr/>
        </p:nvCxnSpPr>
        <p:spPr>
          <a:xfrm flipV="1">
            <a:off x="7129462" y="3698462"/>
            <a:ext cx="1165668" cy="50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91FC9CC-E60D-B54D-B9CD-369E66E5FF06}"/>
              </a:ext>
            </a:extLst>
          </p:cNvPr>
          <p:cNvCxnSpPr>
            <a:cxnSpLocks/>
            <a:stCxn id="76" idx="1"/>
            <a:endCxn id="82" idx="1"/>
          </p:cNvCxnSpPr>
          <p:nvPr/>
        </p:nvCxnSpPr>
        <p:spPr>
          <a:xfrm flipV="1">
            <a:off x="7129462" y="4179102"/>
            <a:ext cx="1165668" cy="21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7E1835C-F6F2-F64E-A8A7-2B538DACA3F5}"/>
              </a:ext>
            </a:extLst>
          </p:cNvPr>
          <p:cNvCxnSpPr>
            <a:cxnSpLocks/>
            <a:stCxn id="76" idx="1"/>
            <a:endCxn id="81" idx="1"/>
          </p:cNvCxnSpPr>
          <p:nvPr/>
        </p:nvCxnSpPr>
        <p:spPr>
          <a:xfrm>
            <a:off x="7129462" y="4200420"/>
            <a:ext cx="1165668" cy="46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15C2B5F-1869-A449-B11C-C998F0950D06}"/>
              </a:ext>
            </a:extLst>
          </p:cNvPr>
          <p:cNvCxnSpPr>
            <a:cxnSpLocks/>
            <a:stCxn id="76" idx="1"/>
            <a:endCxn id="80" idx="1"/>
          </p:cNvCxnSpPr>
          <p:nvPr/>
        </p:nvCxnSpPr>
        <p:spPr>
          <a:xfrm>
            <a:off x="7129462" y="4200420"/>
            <a:ext cx="1165668" cy="964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7471706-0317-F342-BDD8-359712F8F389}"/>
              </a:ext>
            </a:extLst>
          </p:cNvPr>
          <p:cNvCxnSpPr>
            <a:cxnSpLocks/>
            <a:stCxn id="77" idx="1"/>
            <a:endCxn id="85" idx="1"/>
          </p:cNvCxnSpPr>
          <p:nvPr/>
        </p:nvCxnSpPr>
        <p:spPr>
          <a:xfrm flipV="1">
            <a:off x="7129461" y="2733546"/>
            <a:ext cx="1165670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E8A61F5-7CCF-CF47-BF17-99EAE8C4B5E0}"/>
              </a:ext>
            </a:extLst>
          </p:cNvPr>
          <p:cNvCxnSpPr>
            <a:cxnSpLocks/>
            <a:stCxn id="77" idx="1"/>
            <a:endCxn id="84" idx="1"/>
          </p:cNvCxnSpPr>
          <p:nvPr/>
        </p:nvCxnSpPr>
        <p:spPr>
          <a:xfrm flipV="1">
            <a:off x="7129461" y="3216680"/>
            <a:ext cx="1165670" cy="146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05997F1-6324-6145-ABDB-CA2ADC9C1B59}"/>
              </a:ext>
            </a:extLst>
          </p:cNvPr>
          <p:cNvCxnSpPr>
            <a:cxnSpLocks/>
            <a:stCxn id="90" idx="3"/>
            <a:endCxn id="83" idx="1"/>
          </p:cNvCxnSpPr>
          <p:nvPr/>
        </p:nvCxnSpPr>
        <p:spPr>
          <a:xfrm flipV="1">
            <a:off x="7121726" y="3698463"/>
            <a:ext cx="1173405" cy="977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615A39-197E-6E44-BA97-72FAF537E8DE}"/>
              </a:ext>
            </a:extLst>
          </p:cNvPr>
          <p:cNvCxnSpPr>
            <a:cxnSpLocks/>
            <a:stCxn id="90" idx="3"/>
            <a:endCxn id="82" idx="1"/>
          </p:cNvCxnSpPr>
          <p:nvPr/>
        </p:nvCxnSpPr>
        <p:spPr>
          <a:xfrm flipV="1">
            <a:off x="7121726" y="4179103"/>
            <a:ext cx="1173405" cy="49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26E7281-C214-0B4C-AEC0-20331D3F3735}"/>
              </a:ext>
            </a:extLst>
          </p:cNvPr>
          <p:cNvCxnSpPr>
            <a:cxnSpLocks/>
            <a:stCxn id="77" idx="1"/>
            <a:endCxn id="81" idx="1"/>
          </p:cNvCxnSpPr>
          <p:nvPr/>
        </p:nvCxnSpPr>
        <p:spPr>
          <a:xfrm flipV="1">
            <a:off x="7129462" y="4670036"/>
            <a:ext cx="1165669" cy="12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DB02777-072C-6B48-8627-9004B57EE70F}"/>
              </a:ext>
            </a:extLst>
          </p:cNvPr>
          <p:cNvCxnSpPr>
            <a:cxnSpLocks/>
            <a:stCxn id="77" idx="1"/>
            <a:endCxn id="80" idx="1"/>
          </p:cNvCxnSpPr>
          <p:nvPr/>
        </p:nvCxnSpPr>
        <p:spPr>
          <a:xfrm>
            <a:off x="7129462" y="4682202"/>
            <a:ext cx="1165669" cy="483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F72FDD7-CD38-B648-9B5A-656559751E25}"/>
              </a:ext>
            </a:extLst>
          </p:cNvPr>
          <p:cNvCxnSpPr>
            <a:cxnSpLocks/>
            <a:stCxn id="91" idx="3"/>
            <a:endCxn id="85" idx="1"/>
          </p:cNvCxnSpPr>
          <p:nvPr/>
        </p:nvCxnSpPr>
        <p:spPr>
          <a:xfrm flipV="1">
            <a:off x="7121725" y="2733546"/>
            <a:ext cx="1173406" cy="24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48A87F6-4125-FE43-86AB-A5389874731E}"/>
              </a:ext>
            </a:extLst>
          </p:cNvPr>
          <p:cNvCxnSpPr>
            <a:cxnSpLocks/>
            <a:stCxn id="78" idx="1"/>
            <a:endCxn id="84" idx="1"/>
          </p:cNvCxnSpPr>
          <p:nvPr/>
        </p:nvCxnSpPr>
        <p:spPr>
          <a:xfrm flipV="1">
            <a:off x="7129461" y="3216680"/>
            <a:ext cx="1165670" cy="19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8A0DB5C-F731-4344-B9D3-4110D3ABF847}"/>
              </a:ext>
            </a:extLst>
          </p:cNvPr>
          <p:cNvCxnSpPr>
            <a:cxnSpLocks/>
            <a:stCxn id="78" idx="1"/>
            <a:endCxn id="94" idx="1"/>
          </p:cNvCxnSpPr>
          <p:nvPr/>
        </p:nvCxnSpPr>
        <p:spPr>
          <a:xfrm flipV="1">
            <a:off x="7129462" y="3701282"/>
            <a:ext cx="1173229" cy="146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EB47512-7D71-1E44-97BD-4BC25F032D24}"/>
              </a:ext>
            </a:extLst>
          </p:cNvPr>
          <p:cNvCxnSpPr>
            <a:cxnSpLocks/>
            <a:stCxn id="78" idx="1"/>
            <a:endCxn id="82" idx="1"/>
          </p:cNvCxnSpPr>
          <p:nvPr/>
        </p:nvCxnSpPr>
        <p:spPr>
          <a:xfrm flipV="1">
            <a:off x="7129462" y="4179102"/>
            <a:ext cx="1165669" cy="98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1018AC5-F211-3946-931F-014F66F2A27B}"/>
              </a:ext>
            </a:extLst>
          </p:cNvPr>
          <p:cNvCxnSpPr>
            <a:cxnSpLocks/>
            <a:stCxn id="78" idx="1"/>
            <a:endCxn id="81" idx="1"/>
          </p:cNvCxnSpPr>
          <p:nvPr/>
        </p:nvCxnSpPr>
        <p:spPr>
          <a:xfrm flipV="1">
            <a:off x="7129462" y="4670036"/>
            <a:ext cx="116566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890E331-83A1-7545-B072-B4A62E6A9081}"/>
              </a:ext>
            </a:extLst>
          </p:cNvPr>
          <p:cNvCxnSpPr>
            <a:cxnSpLocks/>
            <a:stCxn id="78" idx="1"/>
            <a:endCxn id="80" idx="1"/>
          </p:cNvCxnSpPr>
          <p:nvPr/>
        </p:nvCxnSpPr>
        <p:spPr>
          <a:xfrm>
            <a:off x="7129462" y="5165336"/>
            <a:ext cx="1165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502808B-EC15-0944-90E2-6309D07F3AA6}"/>
              </a:ext>
            </a:extLst>
          </p:cNvPr>
          <p:cNvGrpSpPr/>
          <p:nvPr/>
        </p:nvGrpSpPr>
        <p:grpSpPr>
          <a:xfrm>
            <a:off x="8790280" y="2511449"/>
            <a:ext cx="1240923" cy="460550"/>
            <a:chOff x="3454902" y="5302075"/>
            <a:chExt cx="1240923" cy="460550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AA47A5-5AE8-8F42-A896-06FACB9014B9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6378212-C887-C34B-B8E5-3C47E45CA520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C1C9AB0-7E90-B244-8E00-F33E56640B7C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0F59D1D-488E-6946-AB85-C5A466ED98B9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FCD09F8-28E0-F349-A2C1-46C6F738F9AB}"/>
              </a:ext>
            </a:extLst>
          </p:cNvPr>
          <p:cNvGrpSpPr/>
          <p:nvPr/>
        </p:nvGrpSpPr>
        <p:grpSpPr>
          <a:xfrm>
            <a:off x="8790280" y="2993294"/>
            <a:ext cx="1240923" cy="460550"/>
            <a:chOff x="3454902" y="5302075"/>
            <a:chExt cx="1240923" cy="46055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29FBE07-589B-A544-9B36-BDB1409E9FA9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10098AC-AD42-474D-93BF-58ED4CF6D921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2575CE4-0C72-9645-B382-2ECE7AB5F051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01102B5-6EE1-7E45-AABA-64746E817CED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B2AC5D-FA8A-C74C-A4D4-1978D1C143A6}"/>
              </a:ext>
            </a:extLst>
          </p:cNvPr>
          <p:cNvGrpSpPr/>
          <p:nvPr/>
        </p:nvGrpSpPr>
        <p:grpSpPr>
          <a:xfrm>
            <a:off x="8789230" y="3478296"/>
            <a:ext cx="1240923" cy="460550"/>
            <a:chOff x="3454902" y="5302075"/>
            <a:chExt cx="1240923" cy="46055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2C0C884-5929-854B-A817-E91A23CADB17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CE35476-6A64-A445-A3AF-18E998603E7F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C073548-FAAC-DA47-83B7-A90972B8B270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E1B3B625-3805-D045-80C1-2D435F65D400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4DB7D51-2AD3-B74D-947E-7EBD2605DAF3}"/>
              </a:ext>
            </a:extLst>
          </p:cNvPr>
          <p:cNvGrpSpPr/>
          <p:nvPr/>
        </p:nvGrpSpPr>
        <p:grpSpPr>
          <a:xfrm>
            <a:off x="8789230" y="3956385"/>
            <a:ext cx="1240923" cy="460550"/>
            <a:chOff x="3454902" y="5302075"/>
            <a:chExt cx="1240923" cy="46055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E952A9-8BAF-3843-89E3-9EE305BFEAA7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EAAEA28-B346-264D-A7BE-1BE9E8B5691E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0FC32EA-930A-4C46-A260-C97161A3F237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8F6ACE9-7EC5-0D42-8B1B-FF8C36862131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DF9A511-C915-CA46-A20D-405ED9AA9749}"/>
              </a:ext>
            </a:extLst>
          </p:cNvPr>
          <p:cNvGrpSpPr/>
          <p:nvPr/>
        </p:nvGrpSpPr>
        <p:grpSpPr>
          <a:xfrm>
            <a:off x="8789230" y="4457274"/>
            <a:ext cx="1240923" cy="460550"/>
            <a:chOff x="3454902" y="5302075"/>
            <a:chExt cx="1240923" cy="46055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766B506-B087-8C42-9BB3-876683DDD9D6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342812E-1A95-A347-8694-FAFE674646F7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D7CDFEA-08C5-AA4D-8219-A76B2AC2EA02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DA4E627-3A00-0344-A9DD-F818B8CA0BD9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61DECDA-D951-5041-9D0F-77791A84F431}"/>
              </a:ext>
            </a:extLst>
          </p:cNvPr>
          <p:cNvGrpSpPr/>
          <p:nvPr/>
        </p:nvGrpSpPr>
        <p:grpSpPr>
          <a:xfrm>
            <a:off x="8789230" y="4949184"/>
            <a:ext cx="1240923" cy="460550"/>
            <a:chOff x="3454902" y="5302075"/>
            <a:chExt cx="1240923" cy="46055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8CFEB5E-A215-A245-B1B2-D6C0B9C6D24E}"/>
                </a:ext>
              </a:extLst>
            </p:cNvPr>
            <p:cNvSpPr/>
            <p:nvPr/>
          </p:nvSpPr>
          <p:spPr>
            <a:xfrm>
              <a:off x="3643509" y="5302075"/>
              <a:ext cx="1052316" cy="460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780551F-0025-B24D-AFCA-905C2208BB25}"/>
                </a:ext>
              </a:extLst>
            </p:cNvPr>
            <p:cNvGrpSpPr/>
            <p:nvPr/>
          </p:nvGrpSpPr>
          <p:grpSpPr>
            <a:xfrm>
              <a:off x="3454902" y="5342414"/>
              <a:ext cx="188607" cy="369063"/>
              <a:chOff x="3085856" y="5384482"/>
              <a:chExt cx="188607" cy="369063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2FA43F9-3878-914E-8F0A-A6BF454CA13B}"/>
                  </a:ext>
                </a:extLst>
              </p:cNvPr>
              <p:cNvSpPr/>
              <p:nvPr/>
            </p:nvSpPr>
            <p:spPr>
              <a:xfrm>
                <a:off x="3085856" y="5450056"/>
                <a:ext cx="117169" cy="2379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656BE9A-226B-CC47-91B0-98B7A82020AE}"/>
                  </a:ext>
                </a:extLst>
              </p:cNvPr>
              <p:cNvSpPr/>
              <p:nvPr/>
            </p:nvSpPr>
            <p:spPr>
              <a:xfrm>
                <a:off x="3203025" y="5384482"/>
                <a:ext cx="71438" cy="369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7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88E2-5053-425E-BFCC-A95452DE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BC76-04D7-4FC6-A68C-C5B5C681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Overview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There is no “one size fits all” approach.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Depends on connectors used, polarity, 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 de-shuffle assembly greatly reduces the amount of connects/disconnects to the DUT.</a:t>
            </a:r>
          </a:p>
          <a:p>
            <a:pPr lvl="2"/>
            <a:r>
              <a:rPr lang="en-US" dirty="0"/>
              <a:t>Simplifies the testing process greatly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de-shuffle of the same core size, will produce a “link loss” result.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Both connections are included in the measurement.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de-shuffle with a large core fiber, will produce a one-sided loss result.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Large core fiber is a “zero” loss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4DBF-A8A7-4D2A-9AFE-E6F9876A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25D3-8450-433D-883D-214396D3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2E22-FC00-4B38-99E5-B82523C4F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Multiple expanded beam options available</a:t>
            </a:r>
          </a:p>
          <a:p>
            <a:pPr lvl="1"/>
            <a:r>
              <a:rPr lang="en-US" dirty="0"/>
              <a:t>EBO (3M), MXC, Prism (LT-MT), various ruggedized military grade options </a:t>
            </a:r>
          </a:p>
          <a:p>
            <a:pPr marL="73152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731520" lvl="2" indent="0">
              <a:buNone/>
            </a:pPr>
            <a:endParaRPr lang="en-US" dirty="0"/>
          </a:p>
          <a:p>
            <a:pPr lvl="1"/>
            <a:r>
              <a:rPr lang="en-US" dirty="0"/>
              <a:t>Drive to build connectors that are easily installed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Dust resistant/resilient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>
              <a:buClr>
                <a:schemeClr val="bg1">
                  <a:lumMod val="65000"/>
                </a:schemeClr>
              </a:buClr>
              <a:buSzPct val="80000"/>
            </a:pPr>
            <a:r>
              <a:rPr lang="en-US" dirty="0"/>
              <a:t>Non-contact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/>
              <a:t>Inspection and cleaning less necessary due to lower likelihood of damage due to mating.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DE2D2-A82F-46CD-8FD0-6174C144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472A3-760C-4F52-931E-55CC2CD7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42" y="1565837"/>
            <a:ext cx="1613915" cy="156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09C42-103E-4E5F-B160-A5FA8B7F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35" y="1565837"/>
            <a:ext cx="2301766" cy="16608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47CCF81-DFE7-469B-A190-806D682F0BC7}"/>
              </a:ext>
            </a:extLst>
          </p:cNvPr>
          <p:cNvSpPr/>
          <p:nvPr/>
        </p:nvSpPr>
        <p:spPr>
          <a:xfrm>
            <a:off x="5534025" y="3132083"/>
            <a:ext cx="1836420" cy="1752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D61DC-57E5-460B-BA9F-CC7D9E68BEBF}"/>
              </a:ext>
            </a:extLst>
          </p:cNvPr>
          <p:cNvSpPr/>
          <p:nvPr/>
        </p:nvSpPr>
        <p:spPr>
          <a:xfrm>
            <a:off x="5799771" y="3376558"/>
            <a:ext cx="1304925" cy="12636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6C0002-9AE0-4E71-926F-75AC0D83B8C8}"/>
              </a:ext>
            </a:extLst>
          </p:cNvPr>
          <p:cNvSpPr/>
          <p:nvPr/>
        </p:nvSpPr>
        <p:spPr>
          <a:xfrm>
            <a:off x="6361747" y="3891721"/>
            <a:ext cx="180975" cy="1803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DF2E67-BAB4-4D8C-A1F8-19AD373E6C97}"/>
              </a:ext>
            </a:extLst>
          </p:cNvPr>
          <p:cNvSpPr/>
          <p:nvPr/>
        </p:nvSpPr>
        <p:spPr>
          <a:xfrm>
            <a:off x="6452234" y="3974261"/>
            <a:ext cx="45719" cy="45719"/>
          </a:xfrm>
          <a:custGeom>
            <a:avLst/>
            <a:gdLst>
              <a:gd name="connsiteX0" fmla="*/ 0 w 76200"/>
              <a:gd name="connsiteY0" fmla="*/ 66675 h 76200"/>
              <a:gd name="connsiteX1" fmla="*/ 76200 w 76200"/>
              <a:gd name="connsiteY1" fmla="*/ 0 h 76200"/>
              <a:gd name="connsiteX2" fmla="*/ 66675 w 76200"/>
              <a:gd name="connsiteY2" fmla="*/ 76200 h 76200"/>
              <a:gd name="connsiteX3" fmla="*/ 0 w 76200"/>
              <a:gd name="connsiteY3" fmla="*/ 66675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76200">
                <a:moveTo>
                  <a:pt x="0" y="66675"/>
                </a:moveTo>
                <a:lnTo>
                  <a:pt x="76200" y="0"/>
                </a:lnTo>
                <a:lnTo>
                  <a:pt x="66675" y="7620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A1C474-ACB6-44C1-AEFD-5036C735DDB5}"/>
              </a:ext>
            </a:extLst>
          </p:cNvPr>
          <p:cNvCxnSpPr>
            <a:cxnSpLocks/>
            <a:stCxn id="18" idx="3"/>
            <a:endCxn id="10" idx="2"/>
          </p:cNvCxnSpPr>
          <p:nvPr/>
        </p:nvCxnSpPr>
        <p:spPr>
          <a:xfrm flipV="1">
            <a:off x="5227842" y="3981881"/>
            <a:ext cx="1133905" cy="4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31B322-3DFC-4DAB-A1EC-32E37EFB19E3}"/>
              </a:ext>
            </a:extLst>
          </p:cNvPr>
          <p:cNvSpPr txBox="1"/>
          <p:nvPr/>
        </p:nvSpPr>
        <p:spPr>
          <a:xfrm>
            <a:off x="4714560" y="387565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F79278-54E6-42A4-9369-2B1090A51511}"/>
              </a:ext>
            </a:extLst>
          </p:cNvPr>
          <p:cNvSpPr txBox="1"/>
          <p:nvPr/>
        </p:nvSpPr>
        <p:spPr>
          <a:xfrm>
            <a:off x="5058897" y="451409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3um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C035E2-61C7-4614-917C-688380E56443}"/>
              </a:ext>
            </a:extLst>
          </p:cNvPr>
          <p:cNvCxnSpPr>
            <a:cxnSpLocks/>
            <a:stCxn id="19" idx="3"/>
            <a:endCxn id="11" idx="0"/>
          </p:cNvCxnSpPr>
          <p:nvPr/>
        </p:nvCxnSpPr>
        <p:spPr>
          <a:xfrm flipV="1">
            <a:off x="5572179" y="4014265"/>
            <a:ext cx="880055" cy="653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C43B5D-D80E-4CF6-A9FC-388AB1533F6C}"/>
              </a:ext>
            </a:extLst>
          </p:cNvPr>
          <p:cNvSpPr txBox="1"/>
          <p:nvPr/>
        </p:nvSpPr>
        <p:spPr>
          <a:xfrm>
            <a:off x="7485412" y="37846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~11% -&gt; 0.5dB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A6983E-AF12-4B28-A680-92DD2A1B889A}"/>
              </a:ext>
            </a:extLst>
          </p:cNvPr>
          <p:cNvSpPr txBox="1"/>
          <p:nvPr/>
        </p:nvSpPr>
        <p:spPr>
          <a:xfrm>
            <a:off x="7447461" y="429864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~.14% -&gt; 0.01dB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F6C20D-FC93-48B5-B63F-799FC1078335}"/>
              </a:ext>
            </a:extLst>
          </p:cNvPr>
          <p:cNvCxnSpPr>
            <a:cxnSpLocks/>
            <a:stCxn id="31" idx="3"/>
            <a:endCxn id="13" idx="2"/>
          </p:cNvCxnSpPr>
          <p:nvPr/>
        </p:nvCxnSpPr>
        <p:spPr>
          <a:xfrm flipV="1">
            <a:off x="5319213" y="4008383"/>
            <a:ext cx="480558" cy="2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083AFA-477C-47EC-9463-BFB1184E6FC7}"/>
              </a:ext>
            </a:extLst>
          </p:cNvPr>
          <p:cNvSpPr txBox="1"/>
          <p:nvPr/>
        </p:nvSpPr>
        <p:spPr>
          <a:xfrm>
            <a:off x="4714560" y="387565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80um</a:t>
            </a:r>
          </a:p>
        </p:txBody>
      </p:sp>
    </p:spTree>
    <p:extLst>
      <p:ext uri="{BB962C8B-B14F-4D97-AF65-F5344CB8AC3E}">
        <p14:creationId xmlns:p14="http://schemas.microsoft.com/office/powerpoint/2010/main" val="27068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8" grpId="0"/>
      <p:bldP spid="27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35F0-E5DF-428C-B3EF-E1B7A5E6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0F7A9-5F4C-430E-B00E-9895F5941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Many of these connectors don’t have standard OPM adapters available.</a:t>
            </a:r>
          </a:p>
          <a:p>
            <a:pPr lvl="1"/>
            <a:r>
              <a:rPr lang="en-US" dirty="0"/>
              <a:t>Due to large spot size there might be interference with standard OPM adapter apertures.</a:t>
            </a:r>
          </a:p>
          <a:p>
            <a:pPr lvl="1"/>
            <a:r>
              <a:rPr lang="en-US" dirty="0"/>
              <a:t>Devise methods to couple light into OPM.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These are non-contact connectors and sometimes the return loss is a function of one termination in the mating, rather than a combination of both.</a:t>
            </a:r>
          </a:p>
          <a:p>
            <a:pPr lvl="1"/>
            <a:r>
              <a:rPr lang="en-US" dirty="0"/>
              <a:t>For standard physical contact connectors it is assumed that the return loss of a connection is independent of direction.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DAA5-3A59-4A09-B419-C946077E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37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BA14BD-8E9D-1744-A865-4FDCA15ECC28}"/>
              </a:ext>
            </a:extLst>
          </p:cNvPr>
          <p:cNvSpPr/>
          <p:nvPr/>
        </p:nvSpPr>
        <p:spPr>
          <a:xfrm>
            <a:off x="3111279" y="3822389"/>
            <a:ext cx="3120704" cy="293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39B9DB-06D5-D04A-A83C-760371955A4A}"/>
              </a:ext>
            </a:extLst>
          </p:cNvPr>
          <p:cNvSpPr/>
          <p:nvPr/>
        </p:nvSpPr>
        <p:spPr>
          <a:xfrm>
            <a:off x="6231983" y="3822388"/>
            <a:ext cx="3120704" cy="293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16">
            <a:extLst>
              <a:ext uri="{FF2B5EF4-FFF2-40B4-BE49-F238E27FC236}">
                <a16:creationId xmlns:a16="http://schemas.microsoft.com/office/drawing/2014/main" id="{5CF914E0-94D8-9344-A949-36B5B9CCD76E}"/>
              </a:ext>
            </a:extLst>
          </p:cNvPr>
          <p:cNvSpPr/>
          <p:nvPr/>
        </p:nvSpPr>
        <p:spPr>
          <a:xfrm>
            <a:off x="3111279" y="3864460"/>
            <a:ext cx="704675" cy="2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17">
            <a:extLst>
              <a:ext uri="{FF2B5EF4-FFF2-40B4-BE49-F238E27FC236}">
                <a16:creationId xmlns:a16="http://schemas.microsoft.com/office/drawing/2014/main" id="{33EAC65F-1BA6-8447-8FF8-A108DA8E7F64}"/>
              </a:ext>
            </a:extLst>
          </p:cNvPr>
          <p:cNvSpPr/>
          <p:nvPr/>
        </p:nvSpPr>
        <p:spPr>
          <a:xfrm flipH="1">
            <a:off x="8648012" y="3864459"/>
            <a:ext cx="704675" cy="2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1">
            <a:extLst>
              <a:ext uri="{FF2B5EF4-FFF2-40B4-BE49-F238E27FC236}">
                <a16:creationId xmlns:a16="http://schemas.microsoft.com/office/drawing/2014/main" id="{66EF6DB8-983A-8F4A-9B53-9468195CE9D6}"/>
              </a:ext>
            </a:extLst>
          </p:cNvPr>
          <p:cNvSpPr/>
          <p:nvPr/>
        </p:nvSpPr>
        <p:spPr>
          <a:xfrm flipH="1">
            <a:off x="5920193" y="3915555"/>
            <a:ext cx="311790" cy="1075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3">
            <a:extLst>
              <a:ext uri="{FF2B5EF4-FFF2-40B4-BE49-F238E27FC236}">
                <a16:creationId xmlns:a16="http://schemas.microsoft.com/office/drawing/2014/main" id="{7542EF55-56A8-FB46-9664-E5A6FD944112}"/>
              </a:ext>
            </a:extLst>
          </p:cNvPr>
          <p:cNvSpPr/>
          <p:nvPr/>
        </p:nvSpPr>
        <p:spPr>
          <a:xfrm>
            <a:off x="6231983" y="3915555"/>
            <a:ext cx="311790" cy="1075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44">
            <a:extLst>
              <a:ext uri="{FF2B5EF4-FFF2-40B4-BE49-F238E27FC236}">
                <a16:creationId xmlns:a16="http://schemas.microsoft.com/office/drawing/2014/main" id="{18502B36-4125-FD42-9789-A9916C51CBAE}"/>
              </a:ext>
            </a:extLst>
          </p:cNvPr>
          <p:cNvSpPr/>
          <p:nvPr/>
        </p:nvSpPr>
        <p:spPr>
          <a:xfrm>
            <a:off x="3114774" y="5136144"/>
            <a:ext cx="3117209" cy="293873"/>
          </a:xfrm>
          <a:custGeom>
            <a:avLst/>
            <a:gdLst>
              <a:gd name="connsiteX0" fmla="*/ 6350 w 3384550"/>
              <a:gd name="connsiteY0" fmla="*/ 0 h 374650"/>
              <a:gd name="connsiteX1" fmla="*/ 3086100 w 3384550"/>
              <a:gd name="connsiteY1" fmla="*/ 0 h 374650"/>
              <a:gd name="connsiteX2" fmla="*/ 3384550 w 3384550"/>
              <a:gd name="connsiteY2" fmla="*/ 361950 h 374650"/>
              <a:gd name="connsiteX3" fmla="*/ 0 w 3384550"/>
              <a:gd name="connsiteY3" fmla="*/ 374650 h 374650"/>
              <a:gd name="connsiteX4" fmla="*/ 6350 w 3384550"/>
              <a:gd name="connsiteY4" fmla="*/ 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550" h="374650">
                <a:moveTo>
                  <a:pt x="6350" y="0"/>
                </a:moveTo>
                <a:lnTo>
                  <a:pt x="3086100" y="0"/>
                </a:lnTo>
                <a:lnTo>
                  <a:pt x="3384550" y="36195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FB256F-1868-B645-88A0-4CA875E8B078}"/>
              </a:ext>
            </a:extLst>
          </p:cNvPr>
          <p:cNvSpPr/>
          <p:nvPr/>
        </p:nvSpPr>
        <p:spPr>
          <a:xfrm>
            <a:off x="6231983" y="5131987"/>
            <a:ext cx="3120704" cy="293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49">
            <a:extLst>
              <a:ext uri="{FF2B5EF4-FFF2-40B4-BE49-F238E27FC236}">
                <a16:creationId xmlns:a16="http://schemas.microsoft.com/office/drawing/2014/main" id="{48E855D2-8F1A-6045-A921-A4FBBD9F783D}"/>
              </a:ext>
            </a:extLst>
          </p:cNvPr>
          <p:cNvSpPr/>
          <p:nvPr/>
        </p:nvSpPr>
        <p:spPr>
          <a:xfrm flipH="1">
            <a:off x="8644517" y="5164445"/>
            <a:ext cx="704675" cy="2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50">
            <a:extLst>
              <a:ext uri="{FF2B5EF4-FFF2-40B4-BE49-F238E27FC236}">
                <a16:creationId xmlns:a16="http://schemas.microsoft.com/office/drawing/2014/main" id="{F97D33DC-6331-1E4E-9658-F0F72D85EA12}"/>
              </a:ext>
            </a:extLst>
          </p:cNvPr>
          <p:cNvSpPr/>
          <p:nvPr/>
        </p:nvSpPr>
        <p:spPr>
          <a:xfrm>
            <a:off x="6228488" y="5164444"/>
            <a:ext cx="461336" cy="2304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53">
            <a:extLst>
              <a:ext uri="{FF2B5EF4-FFF2-40B4-BE49-F238E27FC236}">
                <a16:creationId xmlns:a16="http://schemas.microsoft.com/office/drawing/2014/main" id="{AC01C2A4-08A8-2A44-9E22-2090AF89DF6E}"/>
              </a:ext>
            </a:extLst>
          </p:cNvPr>
          <p:cNvSpPr/>
          <p:nvPr/>
        </p:nvSpPr>
        <p:spPr>
          <a:xfrm>
            <a:off x="3144616" y="5165045"/>
            <a:ext cx="704675" cy="2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54">
            <a:extLst>
              <a:ext uri="{FF2B5EF4-FFF2-40B4-BE49-F238E27FC236}">
                <a16:creationId xmlns:a16="http://schemas.microsoft.com/office/drawing/2014/main" id="{59F8E113-5391-E745-A941-8DD09999225A}"/>
              </a:ext>
            </a:extLst>
          </p:cNvPr>
          <p:cNvSpPr/>
          <p:nvPr/>
        </p:nvSpPr>
        <p:spPr>
          <a:xfrm flipH="1">
            <a:off x="5759056" y="5215541"/>
            <a:ext cx="311790" cy="1075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C57A1F-9F93-2D48-850D-2016DA406E54}"/>
              </a:ext>
            </a:extLst>
          </p:cNvPr>
          <p:cNvSpPr txBox="1"/>
          <p:nvPr/>
        </p:nvSpPr>
        <p:spPr>
          <a:xfrm>
            <a:off x="6412408" y="334532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</a:t>
            </a:r>
            <a:r>
              <a:rPr lang="en-US" baseline="-25000" dirty="0"/>
              <a:t>B-&gt;A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C929D8-3971-D041-9480-0B0F4E247345}"/>
              </a:ext>
            </a:extLst>
          </p:cNvPr>
          <p:cNvSpPr txBox="1"/>
          <p:nvPr/>
        </p:nvSpPr>
        <p:spPr>
          <a:xfrm>
            <a:off x="5407036" y="334532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</a:t>
            </a:r>
            <a:r>
              <a:rPr lang="en-US" baseline="-25000" dirty="0"/>
              <a:t>A-&gt;B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D491E1-77B7-AF4E-8095-A5CF59BF814E}"/>
              </a:ext>
            </a:extLst>
          </p:cNvPr>
          <p:cNvSpPr txBox="1"/>
          <p:nvPr/>
        </p:nvSpPr>
        <p:spPr>
          <a:xfrm>
            <a:off x="6121613" y="3383170"/>
            <a:ext cx="29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≈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4EF17A-29A0-AB43-96C4-7CA8E47B8D41}"/>
              </a:ext>
            </a:extLst>
          </p:cNvPr>
          <p:cNvSpPr txBox="1"/>
          <p:nvPr/>
        </p:nvSpPr>
        <p:spPr>
          <a:xfrm>
            <a:off x="6412408" y="564550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</a:t>
            </a:r>
            <a:r>
              <a:rPr lang="en-US" baseline="-25000" dirty="0"/>
              <a:t>B-&gt;A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AFB7E-E733-1C42-8080-B6744BF49CD7}"/>
              </a:ext>
            </a:extLst>
          </p:cNvPr>
          <p:cNvSpPr txBox="1"/>
          <p:nvPr/>
        </p:nvSpPr>
        <p:spPr>
          <a:xfrm>
            <a:off x="5407036" y="564550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RL</a:t>
            </a:r>
            <a:r>
              <a:rPr lang="en-US" baseline="-25000" dirty="0"/>
              <a:t>A-&gt;B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FBF22F-443D-9146-94B2-C7E734891BE8}"/>
              </a:ext>
            </a:extLst>
          </p:cNvPr>
          <p:cNvSpPr txBox="1"/>
          <p:nvPr/>
        </p:nvSpPr>
        <p:spPr>
          <a:xfrm>
            <a:off x="6121613" y="5683350"/>
            <a:ext cx="29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9659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19818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2995 0.000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197 0.000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28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17825 -0.001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21433 0.002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9648 0.00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1771 0.0009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61B9-D0AC-4946-A751-E1B9BF34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ECA8-68AD-4B80-B22D-133C917B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Non-contact connectors </a:t>
            </a:r>
          </a:p>
          <a:p>
            <a:pPr lvl="1"/>
            <a:r>
              <a:rPr lang="en-US" dirty="0"/>
              <a:t>Return loss governed by “source-side” connector.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Rays incident on the receive side connector are reflected away from the source connector and likely don’t couple into the source-side fiber.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0579C-973A-4311-9298-3FF9BF90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56C5C2-492B-4C83-8F8C-EB8929B62F09}"/>
              </a:ext>
            </a:extLst>
          </p:cNvPr>
          <p:cNvGrpSpPr/>
          <p:nvPr/>
        </p:nvGrpSpPr>
        <p:grpSpPr>
          <a:xfrm>
            <a:off x="3037398" y="2214697"/>
            <a:ext cx="6350327" cy="1626657"/>
            <a:chOff x="1513395" y="2214694"/>
            <a:chExt cx="6350327" cy="1626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6741B0-1739-4C4A-9835-2050D80AEB63}"/>
                </a:ext>
              </a:extLst>
            </p:cNvPr>
            <p:cNvGrpSpPr/>
            <p:nvPr/>
          </p:nvGrpSpPr>
          <p:grpSpPr>
            <a:xfrm>
              <a:off x="1513395" y="2276570"/>
              <a:ext cx="2763625" cy="1442301"/>
              <a:chOff x="791853" y="2276572"/>
              <a:chExt cx="2763625" cy="144230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CD1E8A-805D-49B7-AB33-492CBD95618B}"/>
                  </a:ext>
                </a:extLst>
              </p:cNvPr>
              <p:cNvSpPr/>
              <p:nvPr/>
            </p:nvSpPr>
            <p:spPr>
              <a:xfrm>
                <a:off x="791853" y="2856320"/>
                <a:ext cx="1283616" cy="282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9464EBF-C425-4912-82AF-8F5F09EA694B}"/>
                  </a:ext>
                </a:extLst>
              </p:cNvPr>
              <p:cNvSpPr/>
              <p:nvPr/>
            </p:nvSpPr>
            <p:spPr>
              <a:xfrm>
                <a:off x="2075470" y="2276572"/>
                <a:ext cx="1480008" cy="1442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07239D-6907-4598-8704-CBA95AEEF3F0}"/>
                </a:ext>
              </a:extLst>
            </p:cNvPr>
            <p:cNvGrpSpPr/>
            <p:nvPr/>
          </p:nvGrpSpPr>
          <p:grpSpPr>
            <a:xfrm>
              <a:off x="5100097" y="2276569"/>
              <a:ext cx="2763625" cy="1442301"/>
              <a:chOff x="5381135" y="2276572"/>
              <a:chExt cx="2763625" cy="14423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36554C-BB6D-42E1-A830-E766E37CB180}"/>
                  </a:ext>
                </a:extLst>
              </p:cNvPr>
              <p:cNvSpPr/>
              <p:nvPr/>
            </p:nvSpPr>
            <p:spPr>
              <a:xfrm>
                <a:off x="6861144" y="2856321"/>
                <a:ext cx="1283616" cy="282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3BDDC27-8A13-4A06-AE65-B3F8AA6471F2}"/>
                  </a:ext>
                </a:extLst>
              </p:cNvPr>
              <p:cNvSpPr/>
              <p:nvPr/>
            </p:nvSpPr>
            <p:spPr>
              <a:xfrm>
                <a:off x="5381135" y="2276572"/>
                <a:ext cx="1480008" cy="1442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060737-4FF1-4038-BEDD-EA40DA9C0DE9}"/>
                </a:ext>
              </a:extLst>
            </p:cNvPr>
            <p:cNvCxnSpPr>
              <a:cxnSpLocks/>
              <a:stCxn id="6" idx="7"/>
              <a:endCxn id="10" idx="1"/>
            </p:cNvCxnSpPr>
            <p:nvPr/>
          </p:nvCxnSpPr>
          <p:spPr>
            <a:xfrm flipV="1">
              <a:off x="4060278" y="2487789"/>
              <a:ext cx="125656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3AB40CD-1C5D-4B41-9BBC-607C33306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2678" y="2640190"/>
              <a:ext cx="9633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E3A392B-CE35-4B14-94D1-E3B32CAAEE10}"/>
                </a:ext>
              </a:extLst>
            </p:cNvPr>
            <p:cNvCxnSpPr>
              <a:cxnSpLocks/>
              <a:stCxn id="6" idx="2"/>
              <a:endCxn id="6" idx="7"/>
            </p:cNvCxnSpPr>
            <p:nvPr/>
          </p:nvCxnSpPr>
          <p:spPr>
            <a:xfrm flipV="1">
              <a:off x="2797012" y="2487790"/>
              <a:ext cx="1263266" cy="509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CF23DD-B80F-471B-BF96-7A3454F0A792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V="1">
              <a:off x="2797012" y="2640191"/>
              <a:ext cx="1415666" cy="357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1F04F6-922F-4454-B8D7-97505893D5C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2797012" y="2997721"/>
              <a:ext cx="1415666" cy="349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F427E3B-0BA4-40C1-845B-4723E26B8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2678" y="3347206"/>
              <a:ext cx="9633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7CAFD81-8727-4E5C-814A-D62BCB92500A}"/>
                </a:ext>
              </a:extLst>
            </p:cNvPr>
            <p:cNvCxnSpPr>
              <a:cxnSpLocks/>
              <a:stCxn id="6" idx="2"/>
              <a:endCxn id="6" idx="5"/>
            </p:cNvCxnSpPr>
            <p:nvPr/>
          </p:nvCxnSpPr>
          <p:spPr>
            <a:xfrm>
              <a:off x="2797012" y="2997721"/>
              <a:ext cx="1263266" cy="509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A173EE-C75C-4217-AA01-902C1BF34C96}"/>
                </a:ext>
              </a:extLst>
            </p:cNvPr>
            <p:cNvCxnSpPr>
              <a:cxnSpLocks/>
              <a:stCxn id="6" idx="5"/>
              <a:endCxn id="10" idx="3"/>
            </p:cNvCxnSpPr>
            <p:nvPr/>
          </p:nvCxnSpPr>
          <p:spPr>
            <a:xfrm flipV="1">
              <a:off x="4060278" y="3507650"/>
              <a:ext cx="125656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3A397EC-B5E0-4348-9070-3952A8D8AD31}"/>
                </a:ext>
              </a:extLst>
            </p:cNvPr>
            <p:cNvCxnSpPr>
              <a:cxnSpLocks/>
              <a:stCxn id="10" idx="1"/>
              <a:endCxn id="10" idx="6"/>
            </p:cNvCxnSpPr>
            <p:nvPr/>
          </p:nvCxnSpPr>
          <p:spPr>
            <a:xfrm>
              <a:off x="5316839" y="2487789"/>
              <a:ext cx="1263266" cy="509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5EEDE90-BA2E-4F37-8833-3800D18E24F6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5176007" y="2648233"/>
              <a:ext cx="1404099" cy="349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6690093-7246-41E4-97A5-9B67982CD852}"/>
                </a:ext>
              </a:extLst>
            </p:cNvPr>
            <p:cNvCxnSpPr>
              <a:cxnSpLocks/>
              <a:endCxn id="10" idx="6"/>
            </p:cNvCxnSpPr>
            <p:nvPr/>
          </p:nvCxnSpPr>
          <p:spPr>
            <a:xfrm flipV="1">
              <a:off x="5176007" y="2997720"/>
              <a:ext cx="1404098" cy="360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71D0FAC-5022-4E93-9B4D-D33D6EB2452A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>
            <a:xfrm flipV="1">
              <a:off x="5316839" y="2997720"/>
              <a:ext cx="1263267" cy="509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F0352D7-D2EC-4E82-AA5D-C8C1A4239AAE}"/>
                </a:ext>
              </a:extLst>
            </p:cNvPr>
            <p:cNvCxnSpPr>
              <a:cxnSpLocks/>
              <a:stCxn id="5" idx="1"/>
              <a:endCxn id="6" idx="2"/>
            </p:cNvCxnSpPr>
            <p:nvPr/>
          </p:nvCxnSpPr>
          <p:spPr>
            <a:xfrm>
              <a:off x="1513395" y="2997720"/>
              <a:ext cx="12836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DEE0BCA-3BFA-478D-A344-AD3B49D03907}"/>
                </a:ext>
              </a:extLst>
            </p:cNvPr>
            <p:cNvCxnSpPr>
              <a:cxnSpLocks/>
              <a:stCxn id="10" idx="6"/>
              <a:endCxn id="8" idx="3"/>
            </p:cNvCxnSpPr>
            <p:nvPr/>
          </p:nvCxnSpPr>
          <p:spPr>
            <a:xfrm>
              <a:off x="6580105" y="2997720"/>
              <a:ext cx="12836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D37F7FE-59B7-41E1-BD54-DAD2524121F1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4999839" y="2214694"/>
              <a:ext cx="317000" cy="273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E0677E-4D1B-4BFF-BFD0-4590F90BF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3097" y="2423465"/>
              <a:ext cx="388770" cy="213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AB8C006-F6B7-449C-A880-5366A9461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3412" y="3344161"/>
              <a:ext cx="348455" cy="225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F8D5C2D-536D-4BEA-AB26-36DBFD2D594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4985336" y="3507650"/>
              <a:ext cx="331503" cy="333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EBBB0A-0622-4842-8EAB-0355E601BCB6}"/>
              </a:ext>
            </a:extLst>
          </p:cNvPr>
          <p:cNvGrpSpPr/>
          <p:nvPr/>
        </p:nvGrpSpPr>
        <p:grpSpPr>
          <a:xfrm flipH="1">
            <a:off x="3037397" y="2214697"/>
            <a:ext cx="6350327" cy="1626657"/>
            <a:chOff x="1665795" y="2367094"/>
            <a:chExt cx="6350327" cy="16266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21BE544-85EE-4512-8E96-5FD0A539E928}"/>
                </a:ext>
              </a:extLst>
            </p:cNvPr>
            <p:cNvGrpSpPr/>
            <p:nvPr/>
          </p:nvGrpSpPr>
          <p:grpSpPr>
            <a:xfrm>
              <a:off x="1665795" y="2428970"/>
              <a:ext cx="2763625" cy="1442301"/>
              <a:chOff x="791853" y="2276572"/>
              <a:chExt cx="2763625" cy="144230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03926D-DA8D-4367-91B4-45807D1D8D9F}"/>
                  </a:ext>
                </a:extLst>
              </p:cNvPr>
              <p:cNvSpPr/>
              <p:nvPr/>
            </p:nvSpPr>
            <p:spPr>
              <a:xfrm>
                <a:off x="791853" y="2856320"/>
                <a:ext cx="1283616" cy="282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5BACC3C-0315-4A2F-9FEC-13BB6B344C01}"/>
                  </a:ext>
                </a:extLst>
              </p:cNvPr>
              <p:cNvSpPr/>
              <p:nvPr/>
            </p:nvSpPr>
            <p:spPr>
              <a:xfrm>
                <a:off x="2075470" y="2276572"/>
                <a:ext cx="1480008" cy="1442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6D25FF-7028-4743-9F26-39740190501E}"/>
                </a:ext>
              </a:extLst>
            </p:cNvPr>
            <p:cNvGrpSpPr/>
            <p:nvPr/>
          </p:nvGrpSpPr>
          <p:grpSpPr>
            <a:xfrm>
              <a:off x="5252497" y="2428969"/>
              <a:ext cx="2763625" cy="1442301"/>
              <a:chOff x="5381135" y="2276572"/>
              <a:chExt cx="2763625" cy="144230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60343C-785A-439F-B3C2-24AEDF7902E2}"/>
                  </a:ext>
                </a:extLst>
              </p:cNvPr>
              <p:cNvSpPr/>
              <p:nvPr/>
            </p:nvSpPr>
            <p:spPr>
              <a:xfrm>
                <a:off x="6861144" y="2856321"/>
                <a:ext cx="1283616" cy="282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3E65784-1985-4185-930A-F08680A26058}"/>
                  </a:ext>
                </a:extLst>
              </p:cNvPr>
              <p:cNvSpPr/>
              <p:nvPr/>
            </p:nvSpPr>
            <p:spPr>
              <a:xfrm>
                <a:off x="5381135" y="2276572"/>
                <a:ext cx="1480008" cy="1442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B9B39E4-C7EF-4409-A1E1-E56B741DE146}"/>
                </a:ext>
              </a:extLst>
            </p:cNvPr>
            <p:cNvCxnSpPr>
              <a:cxnSpLocks/>
              <a:stCxn id="32" idx="7"/>
              <a:endCxn id="36" idx="1"/>
            </p:cNvCxnSpPr>
            <p:nvPr/>
          </p:nvCxnSpPr>
          <p:spPr>
            <a:xfrm flipV="1">
              <a:off x="4212678" y="2640189"/>
              <a:ext cx="125656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3A1364B-12B4-4DE1-9FCC-4EDBE6154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5078" y="2792590"/>
              <a:ext cx="9633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9B46FD-A15C-47B1-AABD-27D8858B9E45}"/>
                </a:ext>
              </a:extLst>
            </p:cNvPr>
            <p:cNvCxnSpPr>
              <a:cxnSpLocks/>
              <a:stCxn id="32" idx="2"/>
              <a:endCxn id="32" idx="7"/>
            </p:cNvCxnSpPr>
            <p:nvPr/>
          </p:nvCxnSpPr>
          <p:spPr>
            <a:xfrm flipV="1">
              <a:off x="2949412" y="2640190"/>
              <a:ext cx="1263266" cy="509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02B5779-3A1F-42D9-9C97-CC6210C9ABE5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V="1">
              <a:off x="2949412" y="2792591"/>
              <a:ext cx="1415666" cy="357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0AC5199-9895-49C6-B189-D22E2F5207DD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2949412" y="3150121"/>
              <a:ext cx="1415666" cy="349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30DEFD-41A1-4A85-B347-A2506866B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5078" y="3499606"/>
              <a:ext cx="9633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A0C021B-F805-43D8-806A-61BADA5701F7}"/>
                </a:ext>
              </a:extLst>
            </p:cNvPr>
            <p:cNvCxnSpPr>
              <a:cxnSpLocks/>
              <a:stCxn id="32" idx="2"/>
              <a:endCxn id="32" idx="5"/>
            </p:cNvCxnSpPr>
            <p:nvPr/>
          </p:nvCxnSpPr>
          <p:spPr>
            <a:xfrm>
              <a:off x="2949412" y="3150121"/>
              <a:ext cx="1263266" cy="509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E6AE61C-C98A-44D9-A7AF-2A08727E0821}"/>
                </a:ext>
              </a:extLst>
            </p:cNvPr>
            <p:cNvCxnSpPr>
              <a:cxnSpLocks/>
              <a:stCxn id="32" idx="5"/>
              <a:endCxn id="36" idx="3"/>
            </p:cNvCxnSpPr>
            <p:nvPr/>
          </p:nvCxnSpPr>
          <p:spPr>
            <a:xfrm flipV="1">
              <a:off x="4212678" y="3660050"/>
              <a:ext cx="125656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308958A-A41C-42DE-9BCC-64C99AC38D7F}"/>
                </a:ext>
              </a:extLst>
            </p:cNvPr>
            <p:cNvCxnSpPr>
              <a:cxnSpLocks/>
              <a:stCxn id="36" idx="1"/>
              <a:endCxn id="36" idx="6"/>
            </p:cNvCxnSpPr>
            <p:nvPr/>
          </p:nvCxnSpPr>
          <p:spPr>
            <a:xfrm>
              <a:off x="5469239" y="2640189"/>
              <a:ext cx="1263266" cy="509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953E7A7-4E5D-4854-9807-C48FE76A13F2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5328407" y="2800633"/>
              <a:ext cx="1404099" cy="349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0ACAC5C-4B65-4AF7-8171-0C62E373ED8B}"/>
                </a:ext>
              </a:extLst>
            </p:cNvPr>
            <p:cNvCxnSpPr>
              <a:cxnSpLocks/>
              <a:endCxn id="36" idx="6"/>
            </p:cNvCxnSpPr>
            <p:nvPr/>
          </p:nvCxnSpPr>
          <p:spPr>
            <a:xfrm flipV="1">
              <a:off x="5328407" y="3150120"/>
              <a:ext cx="1404098" cy="360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BAFAB8B-CD05-426A-9FE0-2D8AA7F95E34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469239" y="3150120"/>
              <a:ext cx="1263267" cy="509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1FDB946-F138-47A8-B464-C98D140CC144}"/>
                </a:ext>
              </a:extLst>
            </p:cNvPr>
            <p:cNvCxnSpPr>
              <a:cxnSpLocks/>
              <a:stCxn id="30" idx="1"/>
              <a:endCxn id="32" idx="2"/>
            </p:cNvCxnSpPr>
            <p:nvPr/>
          </p:nvCxnSpPr>
          <p:spPr>
            <a:xfrm>
              <a:off x="1665795" y="3150120"/>
              <a:ext cx="12836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4EEE94-8993-4C3C-B032-2473D4C359E9}"/>
                </a:ext>
              </a:extLst>
            </p:cNvPr>
            <p:cNvCxnSpPr>
              <a:cxnSpLocks/>
              <a:stCxn id="36" idx="6"/>
              <a:endCxn id="35" idx="3"/>
            </p:cNvCxnSpPr>
            <p:nvPr/>
          </p:nvCxnSpPr>
          <p:spPr>
            <a:xfrm>
              <a:off x="6732505" y="3150120"/>
              <a:ext cx="12836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C1667BF-5B11-4522-BEF2-E428572C6383}"/>
                </a:ext>
              </a:extLst>
            </p:cNvPr>
            <p:cNvCxnSpPr>
              <a:stCxn id="36" idx="1"/>
            </p:cNvCxnSpPr>
            <p:nvPr/>
          </p:nvCxnSpPr>
          <p:spPr>
            <a:xfrm flipH="1" flipV="1">
              <a:off x="5152239" y="2367094"/>
              <a:ext cx="317000" cy="273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55BF27A-BE54-464C-BB77-9CCE8DCEA5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5497" y="2575865"/>
              <a:ext cx="388770" cy="213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BF961C0-0031-4A47-93DA-294317C08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5812" y="3496561"/>
              <a:ext cx="348455" cy="225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45F6ED5-4AB6-4762-9FFD-31D6CBD267C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H="1">
              <a:off x="5137736" y="3660050"/>
              <a:ext cx="331503" cy="333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4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170B-B199-4B8B-B052-5B623DAB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D7BC-BB85-47DB-8074-40F56FC4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104581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Where to test RL?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80A62-F1AA-4756-9C40-20537E86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B584E-0404-334D-8BA6-9BA3C95B5D49}"/>
              </a:ext>
            </a:extLst>
          </p:cNvPr>
          <p:cNvSpPr/>
          <p:nvPr/>
        </p:nvSpPr>
        <p:spPr>
          <a:xfrm>
            <a:off x="2137034" y="3128143"/>
            <a:ext cx="1257301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0C001-91D5-5A47-AC6D-91DDAAEFD933}"/>
              </a:ext>
            </a:extLst>
          </p:cNvPr>
          <p:cNvSpPr/>
          <p:nvPr/>
        </p:nvSpPr>
        <p:spPr>
          <a:xfrm>
            <a:off x="3394335" y="2994793"/>
            <a:ext cx="355600" cy="37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B4F61-581A-B84B-BD2A-47CB8E5E1731}"/>
              </a:ext>
            </a:extLst>
          </p:cNvPr>
          <p:cNvSpPr/>
          <p:nvPr/>
        </p:nvSpPr>
        <p:spPr>
          <a:xfrm flipH="1">
            <a:off x="8248909" y="3128143"/>
            <a:ext cx="1431925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D7811D-7C18-8743-8638-47CAB528FB3E}"/>
              </a:ext>
            </a:extLst>
          </p:cNvPr>
          <p:cNvSpPr/>
          <p:nvPr/>
        </p:nvSpPr>
        <p:spPr>
          <a:xfrm flipH="1">
            <a:off x="7893310" y="2994793"/>
            <a:ext cx="355600" cy="37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B46FE-E687-6549-97E2-869EC7EECB5E}"/>
              </a:ext>
            </a:extLst>
          </p:cNvPr>
          <p:cNvSpPr/>
          <p:nvPr/>
        </p:nvSpPr>
        <p:spPr>
          <a:xfrm>
            <a:off x="4218246" y="3128143"/>
            <a:ext cx="3206751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3A833C-62C2-A34E-86FE-AEC907C24056}"/>
              </a:ext>
            </a:extLst>
          </p:cNvPr>
          <p:cNvSpPr/>
          <p:nvPr/>
        </p:nvSpPr>
        <p:spPr>
          <a:xfrm>
            <a:off x="3862647" y="2988443"/>
            <a:ext cx="355600" cy="37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BF739-144A-6144-82E3-E873E57103AB}"/>
              </a:ext>
            </a:extLst>
          </p:cNvPr>
          <p:cNvSpPr/>
          <p:nvPr/>
        </p:nvSpPr>
        <p:spPr>
          <a:xfrm>
            <a:off x="7424998" y="2988443"/>
            <a:ext cx="355600" cy="37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ACA4317-3A23-1142-9D7A-DD3189DCEEA2}"/>
              </a:ext>
            </a:extLst>
          </p:cNvPr>
          <p:cNvSpPr/>
          <p:nvPr/>
        </p:nvSpPr>
        <p:spPr>
          <a:xfrm rot="16200000">
            <a:off x="5606029" y="458080"/>
            <a:ext cx="374651" cy="3917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4A38D-0A64-9147-BEF3-EE5E2A7F25F0}"/>
              </a:ext>
            </a:extLst>
          </p:cNvPr>
          <p:cNvSpPr txBox="1"/>
          <p:nvPr/>
        </p:nvSpPr>
        <p:spPr>
          <a:xfrm>
            <a:off x="3438785" y="2703763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7091D-564B-D246-AE18-943060C3910C}"/>
              </a:ext>
            </a:extLst>
          </p:cNvPr>
          <p:cNvSpPr txBox="1"/>
          <p:nvPr/>
        </p:nvSpPr>
        <p:spPr>
          <a:xfrm>
            <a:off x="3883192" y="270376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BD9B7-73E1-0E4A-9807-45244D36D5FA}"/>
              </a:ext>
            </a:extLst>
          </p:cNvPr>
          <p:cNvSpPr txBox="1"/>
          <p:nvPr/>
        </p:nvSpPr>
        <p:spPr>
          <a:xfrm>
            <a:off x="7445543" y="27037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1B5E9-E4C3-9B41-BCDD-3F4B5C3C630D}"/>
              </a:ext>
            </a:extLst>
          </p:cNvPr>
          <p:cNvSpPr txBox="1"/>
          <p:nvPr/>
        </p:nvSpPr>
        <p:spPr>
          <a:xfrm>
            <a:off x="7893310" y="270376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FF2BD-CF93-D74D-83BA-D082318F753B}"/>
              </a:ext>
            </a:extLst>
          </p:cNvPr>
          <p:cNvSpPr txBox="1"/>
          <p:nvPr/>
        </p:nvSpPr>
        <p:spPr>
          <a:xfrm>
            <a:off x="4837264" y="1789497"/>
            <a:ext cx="1912179" cy="37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1C82AE-235D-2F43-85DD-02F2495F0944}"/>
              </a:ext>
            </a:extLst>
          </p:cNvPr>
          <p:cNvSpPr/>
          <p:nvPr/>
        </p:nvSpPr>
        <p:spPr>
          <a:xfrm>
            <a:off x="3205728" y="2800424"/>
            <a:ext cx="1257301" cy="7166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0A1208-0D90-CC4F-AEA5-40B765C0BE2A}"/>
              </a:ext>
            </a:extLst>
          </p:cNvPr>
          <p:cNvSpPr/>
          <p:nvPr/>
        </p:nvSpPr>
        <p:spPr>
          <a:xfrm>
            <a:off x="7240912" y="2798632"/>
            <a:ext cx="1257301" cy="7166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33">
            <a:extLst>
              <a:ext uri="{FF2B5EF4-FFF2-40B4-BE49-F238E27FC236}">
                <a16:creationId xmlns:a16="http://schemas.microsoft.com/office/drawing/2014/main" id="{C835A23F-7646-2148-8F25-34D40AF7CD26}"/>
              </a:ext>
            </a:extLst>
          </p:cNvPr>
          <p:cNvSpPr/>
          <p:nvPr/>
        </p:nvSpPr>
        <p:spPr>
          <a:xfrm>
            <a:off x="2108298" y="4093343"/>
            <a:ext cx="1612901" cy="1962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35">
            <a:extLst>
              <a:ext uri="{FF2B5EF4-FFF2-40B4-BE49-F238E27FC236}">
                <a16:creationId xmlns:a16="http://schemas.microsoft.com/office/drawing/2014/main" id="{45998572-948F-A044-BF31-444D534204A1}"/>
              </a:ext>
            </a:extLst>
          </p:cNvPr>
          <p:cNvSpPr/>
          <p:nvPr/>
        </p:nvSpPr>
        <p:spPr>
          <a:xfrm>
            <a:off x="3902335" y="4095761"/>
            <a:ext cx="3878262" cy="1937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37">
            <a:extLst>
              <a:ext uri="{FF2B5EF4-FFF2-40B4-BE49-F238E27FC236}">
                <a16:creationId xmlns:a16="http://schemas.microsoft.com/office/drawing/2014/main" id="{2BCDFFC6-8AB4-4845-BA1D-3CE5EE5725D5}"/>
              </a:ext>
            </a:extLst>
          </p:cNvPr>
          <p:cNvSpPr/>
          <p:nvPr/>
        </p:nvSpPr>
        <p:spPr>
          <a:xfrm>
            <a:off x="7932997" y="4085886"/>
            <a:ext cx="1856970" cy="2036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38">
            <a:extLst>
              <a:ext uri="{FF2B5EF4-FFF2-40B4-BE49-F238E27FC236}">
                <a16:creationId xmlns:a16="http://schemas.microsoft.com/office/drawing/2014/main" id="{C3EED601-723F-874A-B194-8C3584167CC0}"/>
              </a:ext>
            </a:extLst>
          </p:cNvPr>
          <p:cNvSpPr/>
          <p:nvPr/>
        </p:nvSpPr>
        <p:spPr>
          <a:xfrm flipH="1">
            <a:off x="2108297" y="4491089"/>
            <a:ext cx="1554163" cy="1962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40">
            <a:extLst>
              <a:ext uri="{FF2B5EF4-FFF2-40B4-BE49-F238E27FC236}">
                <a16:creationId xmlns:a16="http://schemas.microsoft.com/office/drawing/2014/main" id="{3A078BF9-F530-3A4E-BF05-E0A81D66AE97}"/>
              </a:ext>
            </a:extLst>
          </p:cNvPr>
          <p:cNvSpPr/>
          <p:nvPr/>
        </p:nvSpPr>
        <p:spPr>
          <a:xfrm flipH="1">
            <a:off x="6226466" y="4520574"/>
            <a:ext cx="1554163" cy="1962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3B80E-25DF-3040-86AD-D39DCFA1442E}"/>
              </a:ext>
            </a:extLst>
          </p:cNvPr>
          <p:cNvSpPr txBox="1"/>
          <p:nvPr/>
        </p:nvSpPr>
        <p:spPr>
          <a:xfrm>
            <a:off x="3165208" y="48585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0D3B8-EAD0-C645-BE5C-EC7FB193BE4A}"/>
              </a:ext>
            </a:extLst>
          </p:cNvPr>
          <p:cNvSpPr txBox="1"/>
          <p:nvPr/>
        </p:nvSpPr>
        <p:spPr>
          <a:xfrm>
            <a:off x="7283345" y="485124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CE15CC4-9E20-AD41-BD82-574C80EC0D61}"/>
              </a:ext>
            </a:extLst>
          </p:cNvPr>
          <p:cNvSpPr/>
          <p:nvPr/>
        </p:nvSpPr>
        <p:spPr>
          <a:xfrm rot="5400000">
            <a:off x="2795883" y="1770511"/>
            <a:ext cx="383297" cy="13498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AEF256-2B53-E74E-81E7-21781E7B6AFF}"/>
              </a:ext>
            </a:extLst>
          </p:cNvPr>
          <p:cNvSpPr txBox="1"/>
          <p:nvPr/>
        </p:nvSpPr>
        <p:spPr>
          <a:xfrm>
            <a:off x="2491558" y="1789497"/>
            <a:ext cx="97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13BB0FBD-684A-5048-9100-F331528C9FDB}"/>
              </a:ext>
            </a:extLst>
          </p:cNvPr>
          <p:cNvSpPr/>
          <p:nvPr/>
        </p:nvSpPr>
        <p:spPr>
          <a:xfrm rot="5400000">
            <a:off x="8651812" y="1566335"/>
            <a:ext cx="383297" cy="16348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A9CC52-7581-CD4E-A893-FE907973781B}"/>
              </a:ext>
            </a:extLst>
          </p:cNvPr>
          <p:cNvSpPr txBox="1"/>
          <p:nvPr/>
        </p:nvSpPr>
        <p:spPr>
          <a:xfrm>
            <a:off x="8361924" y="1789497"/>
            <a:ext cx="96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7CE2FF-458B-4067-B55A-DEBA42307D6A}"/>
              </a:ext>
            </a:extLst>
          </p:cNvPr>
          <p:cNvSpPr txBox="1"/>
          <p:nvPr/>
        </p:nvSpPr>
        <p:spPr>
          <a:xfrm>
            <a:off x="7287352" y="486301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7813 0.04005 C 0.09427 0.04908 0.11875 0.05394 0.1444 0.05394 C 0.17344 0.05394 0.19688 0.04908 0.21302 0.04005 L 0.29128 -4.81481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6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4.81481E-6 L -0.07891 -0.04004 C -0.09518 -0.04907 -0.11966 -0.05393 -0.14531 -0.05393 C -0.17448 -0.05393 -0.19792 -0.04907 -0.21419 -0.04004 L -0.29258 -4.81481E-6 " pathEditMode="relative" rAng="10800000" ptsTypes="AAA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7" grpId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BD607A3-452F-C74B-9D55-3575C70DC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68" y="2573839"/>
            <a:ext cx="6304860" cy="30136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CF0B2F-FD93-E04D-B71F-AD79AF8F0FE3}"/>
              </a:ext>
            </a:extLst>
          </p:cNvPr>
          <p:cNvSpPr/>
          <p:nvPr/>
        </p:nvSpPr>
        <p:spPr>
          <a:xfrm>
            <a:off x="2504353" y="3120526"/>
            <a:ext cx="143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Multichannel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3C26C-38DB-D148-AA02-D38534EAE602}"/>
              </a:ext>
            </a:extLst>
          </p:cNvPr>
          <p:cNvSpPr/>
          <p:nvPr/>
        </p:nvSpPr>
        <p:spPr>
          <a:xfrm>
            <a:off x="1732508" y="3102856"/>
            <a:ext cx="2983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 with external switch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DAA0F-9CAC-48D8-AEEF-91B7E80C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ED30-9EAA-0D4A-9252-CF7DB44C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Insertion Loss and Return Loss Meter</a:t>
            </a:r>
          </a:p>
          <a:p>
            <a:pPr marL="0" indent="0">
              <a:buNone/>
            </a:pPr>
            <a:endParaRPr lang="en-US" sz="1800" b="1" dirty="0"/>
          </a:p>
          <a:p>
            <a:pPr marL="331470" indent="-285750">
              <a:buFont typeface="Wingdings" pitchFamily="2" charset="2"/>
              <a:buChar char="§"/>
            </a:pPr>
            <a:r>
              <a:rPr lang="en-US" dirty="0"/>
              <a:t>Three different configurations: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538E1-512C-47A8-A03B-BC1668B5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8DA3A-CF78-6E4E-8E98-28210A5BD4A8}"/>
              </a:ext>
            </a:extLst>
          </p:cNvPr>
          <p:cNvSpPr/>
          <p:nvPr/>
        </p:nvSpPr>
        <p:spPr>
          <a:xfrm>
            <a:off x="2738389" y="3102856"/>
            <a:ext cx="971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</a:t>
            </a:r>
          </a:p>
        </p:txBody>
      </p:sp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00CBAC8-3447-304B-BB89-9239F204E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55" y="2647666"/>
            <a:ext cx="5786894" cy="2089010"/>
          </a:xfrm>
          <a:prstGeom prst="rect">
            <a:avLst/>
          </a:prstGeom>
        </p:spPr>
      </p:pic>
      <p:pic>
        <p:nvPicPr>
          <p:cNvPr id="14" name="Picture 13" descr="A close up of electronics&#10;&#10;Description automatically generated">
            <a:extLst>
              <a:ext uri="{FF2B5EF4-FFF2-40B4-BE49-F238E27FC236}">
                <a16:creationId xmlns:a16="http://schemas.microsoft.com/office/drawing/2014/main" id="{1CBAC775-2FCD-6B41-8760-6AE207EED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75" y="2647666"/>
            <a:ext cx="2513228" cy="16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2D51C4-209F-4C8E-B330-38D33B98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11" y="2426018"/>
            <a:ext cx="5061025" cy="160615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B798021-42B3-5248-9B1B-49F39FE8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6" y="2816205"/>
            <a:ext cx="4872720" cy="719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9C46C-3866-4EBE-9932-9499770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B201-F69E-460E-AB1A-E12CE4E2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4533"/>
            <a:ext cx="10972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EBO Assemblies</a:t>
            </a:r>
          </a:p>
          <a:p>
            <a:pPr lvl="1"/>
            <a:r>
              <a:rPr lang="en-US" dirty="0"/>
              <a:t>90° non-contact assembly</a:t>
            </a:r>
          </a:p>
          <a:p>
            <a:pPr lvl="1"/>
            <a:r>
              <a:rPr lang="en-US" dirty="0"/>
              <a:t>Enclosed and shrouded</a:t>
            </a:r>
          </a:p>
          <a:p>
            <a:pPr lvl="1"/>
            <a:r>
              <a:rPr lang="en-US" dirty="0"/>
              <a:t>No easy way to couple the connector into an OPM and accurately capture the light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Employ a large core receive cord and treat like standard MPO type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9103-8545-4BB1-926E-F52F5528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 descr="A close up of a cable&#10;&#10;Description automatically generated">
            <a:extLst>
              <a:ext uri="{FF2B5EF4-FFF2-40B4-BE49-F238E27FC236}">
                <a16:creationId xmlns:a16="http://schemas.microsoft.com/office/drawing/2014/main" id="{946392E0-65C2-478A-968A-5223C8538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79" y="4517150"/>
            <a:ext cx="3436165" cy="196352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727DA8-BC5B-B540-8A15-0A4A3F55FE2C}"/>
              </a:ext>
            </a:extLst>
          </p:cNvPr>
          <p:cNvCxnSpPr>
            <a:cxnSpLocks/>
          </p:cNvCxnSpPr>
          <p:nvPr/>
        </p:nvCxnSpPr>
        <p:spPr>
          <a:xfrm>
            <a:off x="6461449" y="3175737"/>
            <a:ext cx="3882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9EB35B-91DC-48DC-83BA-C7A2C59ED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991" y="2472730"/>
            <a:ext cx="2729422" cy="19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A07D-C267-42E1-816B-849A6175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DB96-BF1E-46E7-9763-4C709C5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Large core receive cable</a:t>
            </a:r>
          </a:p>
          <a:p>
            <a:pPr lvl="1"/>
            <a:r>
              <a:rPr lang="en-US" dirty="0"/>
              <a:t>EBO to MPO assembly built from 62.5um fiber.</a:t>
            </a:r>
          </a:p>
          <a:p>
            <a:pPr lvl="1"/>
            <a:r>
              <a:rPr lang="en-US" dirty="0"/>
              <a:t>Serves to couple the light from the EBO assembly to the OPM.</a:t>
            </a:r>
          </a:p>
          <a:p>
            <a:pPr lvl="1"/>
            <a:r>
              <a:rPr lang="en-US" dirty="0"/>
              <a:t>MPO OPM adapters are standard and readily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1E25C-47B8-4F2A-A76B-FBC7C896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8C1F56-C4B8-8D44-ABA5-6CFD55357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79" y="2845757"/>
            <a:ext cx="6585005" cy="29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3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78A9-2409-40D7-9EC0-FCCBBBC6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29A9-80DE-4AA7-A7A5-D89E6DBEC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Equipment and Cabling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B8A4-81A9-4304-92A2-F8A65581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635A4B7-82C1-FD46-BEF7-290FC100C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7" y="2123001"/>
            <a:ext cx="8929550" cy="3005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9BFD4-B4D3-4A52-B196-8A5782550417}"/>
              </a:ext>
            </a:extLst>
          </p:cNvPr>
          <p:cNvSpPr txBox="1"/>
          <p:nvPr/>
        </p:nvSpPr>
        <p:spPr>
          <a:xfrm>
            <a:off x="755704" y="3256465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Equipment 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78B4D-89FD-4463-9B89-C23BEB75679C}"/>
              </a:ext>
            </a:extLst>
          </p:cNvPr>
          <p:cNvSpPr txBox="1"/>
          <p:nvPr/>
        </p:nvSpPr>
        <p:spPr>
          <a:xfrm>
            <a:off x="4976250" y="4472555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cord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8E56C-FC8C-4E0B-9DCA-E71E20B27D16}"/>
              </a:ext>
            </a:extLst>
          </p:cNvPr>
          <p:cNvSpPr txBox="1"/>
          <p:nvPr/>
        </p:nvSpPr>
        <p:spPr>
          <a:xfrm>
            <a:off x="7447163" y="4492462"/>
            <a:ext cx="10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Recv</a:t>
            </a:r>
            <a:r>
              <a:rPr lang="en-US" dirty="0"/>
              <a:t> cord</a:t>
            </a:r>
          </a:p>
        </p:txBody>
      </p:sp>
    </p:spTree>
    <p:extLst>
      <p:ext uri="{BB962C8B-B14F-4D97-AF65-F5344CB8AC3E}">
        <p14:creationId xmlns:p14="http://schemas.microsoft.com/office/powerpoint/2010/main" val="44384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8741-1C63-4B97-B956-F7C3FCF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1C59-9AE3-4D97-B8D2-841F7361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IL Reference</a:t>
            </a:r>
          </a:p>
          <a:p>
            <a:pPr lvl="1"/>
            <a:r>
              <a:rPr lang="en-US" dirty="0"/>
              <a:t>Connect the EBO reference cord to the Large core receive fiber.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RL Reference</a:t>
            </a:r>
          </a:p>
          <a:p>
            <a:pPr lvl="1"/>
            <a:r>
              <a:rPr lang="en-US" dirty="0"/>
              <a:t>System scans for open end of cable.</a:t>
            </a:r>
          </a:p>
          <a:p>
            <a:pPr lvl="1"/>
            <a:r>
              <a:rPr lang="en-US" dirty="0"/>
              <a:t>Connect short EBO to MTP-PC assembly for RL reference and calibration verification and “zero” to 14.7dB.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F5BF-AA45-42E3-BD6C-AA7D29B1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43</a:t>
            </a:fld>
            <a:endParaRPr lang="en-US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843916FA-2029-C444-8F29-38AF84DA5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82" y="4602512"/>
            <a:ext cx="6027090" cy="1582884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0004527-DD93-6544-8052-DF196DACF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08" y="1858213"/>
            <a:ext cx="5354861" cy="17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0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8C82-9B3D-4B5A-A3B9-BD2A91C2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3F87-87A5-4415-8B6B-06E9A6A7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To measure the loss of the EBO connector, mate the assembly between the reference connector and the receive cable connector.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97881-ECC4-4936-94D1-FEDCEC3E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A246B0A-C1C9-4E85-BCAE-D32E6248C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03" y="2159586"/>
            <a:ext cx="8806261" cy="3494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2B58F3-2AFD-4FAF-9ED5-8A8784E84EEF}"/>
              </a:ext>
            </a:extLst>
          </p:cNvPr>
          <p:cNvSpPr txBox="1"/>
          <p:nvPr/>
        </p:nvSpPr>
        <p:spPr>
          <a:xfrm>
            <a:off x="6501226" y="4032155"/>
            <a:ext cx="34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1FAEB-9FD1-4DAC-92F3-9889A4509765}"/>
              </a:ext>
            </a:extLst>
          </p:cNvPr>
          <p:cNvSpPr txBox="1"/>
          <p:nvPr/>
        </p:nvSpPr>
        <p:spPr>
          <a:xfrm>
            <a:off x="6740605" y="4979711"/>
            <a:ext cx="51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440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03463 0.04768 C -0.04258 0.05787 -0.04674 0.07083 -0.04544 0.08287 C -0.04414 0.09652 -0.03802 0.10555 -0.02851 0.11041 L 0.01341 0.13495 " pathEditMode="relative" rAng="480000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1888 -0.04537 C 0.02227 -0.05532 0.02474 -0.06805 0.02292 -0.07963 C 0.02031 -0.09259 0.0155 -0.10231 0.00938 -0.10763 L -0.02096 -0.13356 " pathEditMode="relative" rAng="15300000" ptsTypes="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3C56-0B05-4402-A20A-54969FA6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Beam Assemblies (EBO)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2AF8-FAE7-4EAF-95FE-00AD1AAAE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What to expect when testing expanded beam assemblies?</a:t>
            </a:r>
          </a:p>
          <a:p>
            <a:pPr lvl="1"/>
            <a:r>
              <a:rPr lang="en-US" dirty="0"/>
              <a:t>To reference return loss use a short EBO to MTP flat connector to “zero” the reflection to 14.7dB.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lvl="1"/>
            <a:r>
              <a:rPr lang="en-US" dirty="0"/>
              <a:t>For 3M EBO connector pay attention to potential dust contamination on large core receive cable.</a:t>
            </a:r>
          </a:p>
          <a:p>
            <a:pPr lvl="2"/>
            <a:r>
              <a:rPr lang="en-US" dirty="0"/>
              <a:t>Daily usage will lead to potential dust buildup.</a:t>
            </a:r>
          </a:p>
          <a:p>
            <a:pPr lvl="2"/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lvl="1"/>
            <a:r>
              <a:rPr lang="en-US" dirty="0"/>
              <a:t>To clean use compressed air to blow away dust.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Measure return loss at the “right” location.</a:t>
            </a:r>
          </a:p>
          <a:p>
            <a:pPr lvl="1"/>
            <a:r>
              <a:rPr lang="en-US" dirty="0"/>
              <a:t>Depends on connector type – contact vendor.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D73E1-F164-4092-892F-E5066F6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30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F7B41-50C5-814E-9460-08A929D4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Shape 564">
            <a:extLst>
              <a:ext uri="{FF2B5EF4-FFF2-40B4-BE49-F238E27FC236}">
                <a16:creationId xmlns:a16="http://schemas.microsoft.com/office/drawing/2014/main" id="{FF6C4D82-32B6-2742-B3E2-A59A605466FC}"/>
              </a:ext>
            </a:extLst>
          </p:cNvPr>
          <p:cNvSpPr/>
          <p:nvPr/>
        </p:nvSpPr>
        <p:spPr>
          <a:xfrm>
            <a:off x="1945050" y="3492174"/>
            <a:ext cx="8301898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/>
            <a:r>
              <a:rPr sz="4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1.805.987.1700</a:t>
            </a:r>
          </a:p>
          <a:p>
            <a:pPr lvl="0" algn="ctr"/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www.optotest.com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support@optotest.com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OptoTest_Logo.eps">
            <a:extLst>
              <a:ext uri="{FF2B5EF4-FFF2-40B4-BE49-F238E27FC236}">
                <a16:creationId xmlns:a16="http://schemas.microsoft.com/office/drawing/2014/main" id="{A91A0A5F-5A98-0A44-8805-3FD68D0E8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83" y="2001296"/>
            <a:ext cx="5418832" cy="11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D75F-90FA-4DE1-81C1-AC8B8F9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Selection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1E02AA-D63A-2147-B08D-8BBE0947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Optical Power Meter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Multichannel Power Meter</a:t>
            </a:r>
          </a:p>
          <a:p>
            <a:pPr lvl="1"/>
            <a:r>
              <a:rPr lang="en-US" dirty="0"/>
              <a:t>Allows for discerning polarity in certain cases.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Integrating Sphere / Large Area Detector</a:t>
            </a:r>
          </a:p>
          <a:p>
            <a:pPr lvl="1"/>
            <a:r>
              <a:rPr lang="en-US" dirty="0"/>
              <a:t>Allows for large wide aperture connectors in most cases.</a:t>
            </a:r>
          </a:p>
          <a:p>
            <a:pPr lvl="1"/>
            <a:r>
              <a:rPr lang="en-US" dirty="0"/>
              <a:t>Cannot discern polarity.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861E-3124-4AA8-ABBE-6C4458D5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A close up of a cable&#10;&#10;Description automatically generated">
            <a:extLst>
              <a:ext uri="{FF2B5EF4-FFF2-40B4-BE49-F238E27FC236}">
                <a16:creationId xmlns:a16="http://schemas.microsoft.com/office/drawing/2014/main" id="{AF877336-AA4E-7D44-96BE-155493E1C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/>
          <a:stretch/>
        </p:blipFill>
        <p:spPr>
          <a:xfrm>
            <a:off x="6648252" y="4439005"/>
            <a:ext cx="4806330" cy="1136936"/>
          </a:xfrm>
          <a:prstGeom prst="rect">
            <a:avLst/>
          </a:prstGeom>
        </p:spPr>
      </p:pic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A9F6F9AE-8113-7543-9E6C-6DFCD7D45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5962" r="5000" b="15639"/>
          <a:stretch/>
        </p:blipFill>
        <p:spPr>
          <a:xfrm>
            <a:off x="6279899" y="1199817"/>
            <a:ext cx="5438650" cy="2058111"/>
          </a:xfrm>
          <a:prstGeom prst="rect">
            <a:avLst/>
          </a:prstGeom>
        </p:spPr>
      </p:pic>
      <p:pic>
        <p:nvPicPr>
          <p:cNvPr id="14" name="Picture 13" descr="A picture containing small, table, computer, person&#10;&#10;Description automatically generated">
            <a:extLst>
              <a:ext uri="{FF2B5EF4-FFF2-40B4-BE49-F238E27FC236}">
                <a16:creationId xmlns:a16="http://schemas.microsoft.com/office/drawing/2014/main" id="{9DCC2575-FCDB-FC41-9BF3-C4CE679642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 b="4109"/>
          <a:stretch/>
        </p:blipFill>
        <p:spPr>
          <a:xfrm>
            <a:off x="6430815" y="1229171"/>
            <a:ext cx="5241204" cy="23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1C1E-AB1D-4E07-B0D4-D1C101CF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1CDE-99AA-B84D-8E6E-96835592B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Hybrid cables are cables that have dissimilar connectors on each side: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FC-ST, FC-SC, etc.</a:t>
            </a:r>
          </a:p>
          <a:p>
            <a:pPr lvl="1"/>
            <a:r>
              <a:rPr lang="en-US" dirty="0"/>
              <a:t>Similar connector types with same ferrule size and same polish angle.</a:t>
            </a:r>
          </a:p>
          <a:p>
            <a:pPr lvl="1"/>
            <a:r>
              <a:rPr lang="en-US" dirty="0"/>
              <a:t>Hybrid mating adapters can be used to accommodate this testing.</a:t>
            </a:r>
          </a:p>
          <a:p>
            <a:pPr lvl="1"/>
            <a:r>
              <a:rPr lang="en-US" dirty="0"/>
              <a:t>A universal OPM adapter allows for connector interchangeability.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699C2AB-74DE-614B-A61A-4E4B2DD6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3DA13C4-8483-4760-A7FC-1F028DE234B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BCB6-45B7-B244-A8B9-74645937BB24}"/>
              </a:ext>
            </a:extLst>
          </p:cNvPr>
          <p:cNvSpPr/>
          <p:nvPr/>
        </p:nvSpPr>
        <p:spPr>
          <a:xfrm>
            <a:off x="2388696" y="4625982"/>
            <a:ext cx="1936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to FC hybrid cable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9796F-898D-DD40-842D-B3E5A5BABF67}"/>
              </a:ext>
            </a:extLst>
          </p:cNvPr>
          <p:cNvSpPr/>
          <p:nvPr/>
        </p:nvSpPr>
        <p:spPr>
          <a:xfrm>
            <a:off x="5213135" y="5703802"/>
            <a:ext cx="2045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OPM adapter</a:t>
            </a:r>
          </a:p>
        </p:txBody>
      </p:sp>
      <p:pic>
        <p:nvPicPr>
          <p:cNvPr id="13" name="Picture 12" descr="A close up of a speaker&#10;&#10;Description automatically generated">
            <a:extLst>
              <a:ext uri="{FF2B5EF4-FFF2-40B4-BE49-F238E27FC236}">
                <a16:creationId xmlns:a16="http://schemas.microsoft.com/office/drawing/2014/main" id="{35C5F6B0-C9AA-FD47-BA3E-F40201322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0276" r="11818" b="12602"/>
          <a:stretch/>
        </p:blipFill>
        <p:spPr>
          <a:xfrm>
            <a:off x="6301311" y="4920895"/>
            <a:ext cx="749896" cy="716256"/>
          </a:xfrm>
          <a:prstGeom prst="rect">
            <a:avLst/>
          </a:prstGeom>
        </p:spPr>
      </p:pic>
      <p:pic>
        <p:nvPicPr>
          <p:cNvPr id="15" name="Picture 14" descr="A picture containing pair, green, cat&#10;&#10;Description automatically generated">
            <a:extLst>
              <a:ext uri="{FF2B5EF4-FFF2-40B4-BE49-F238E27FC236}">
                <a16:creationId xmlns:a16="http://schemas.microsoft.com/office/drawing/2014/main" id="{DFBD6108-EC2B-EE46-9A88-A0CD6E58F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2278" r="13317" b="7257"/>
          <a:stretch/>
        </p:blipFill>
        <p:spPr>
          <a:xfrm>
            <a:off x="5371125" y="4921247"/>
            <a:ext cx="787305" cy="782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68820-4C17-4732-91BB-D3020A4CB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208" y="2645243"/>
            <a:ext cx="3161554" cy="1924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A8D33-141E-46AA-A01E-41016ACC9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118" y="2734334"/>
            <a:ext cx="1576388" cy="1431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9D9F3-5601-4C39-97EA-CEFEDC3E2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972" y="2645243"/>
            <a:ext cx="1712890" cy="17396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16C50-0C58-E045-AE68-A93292D8D406}"/>
              </a:ext>
            </a:extLst>
          </p:cNvPr>
          <p:cNvSpPr/>
          <p:nvPr/>
        </p:nvSpPr>
        <p:spPr>
          <a:xfrm>
            <a:off x="7914590" y="4222930"/>
            <a:ext cx="1447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adapters</a:t>
            </a:r>
          </a:p>
        </p:txBody>
      </p:sp>
    </p:spTree>
    <p:extLst>
      <p:ext uri="{BB962C8B-B14F-4D97-AF65-F5344CB8AC3E}">
        <p14:creationId xmlns:p14="http://schemas.microsoft.com/office/powerpoint/2010/main" val="104252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0798A887-C6A6-C646-BE2E-DD566E42D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8" y="2620862"/>
            <a:ext cx="5374505" cy="3061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C1496-1DF3-764C-B5C5-DE5F1F95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1F45-5C1E-C040-B918-88370B1D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147475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Hybrid Cable testing with inter-</a:t>
            </a:r>
            <a:r>
              <a:rPr lang="en-US" dirty="0" err="1"/>
              <a:t>mateable</a:t>
            </a:r>
            <a:r>
              <a:rPr lang="en-US" dirty="0"/>
              <a:t> sides.</a:t>
            </a:r>
          </a:p>
          <a:p>
            <a:pPr lvl="1"/>
            <a:r>
              <a:rPr lang="en-US" dirty="0"/>
              <a:t>Example:  Testing an FC-PC to SC-PC cable</a:t>
            </a:r>
          </a:p>
          <a:p>
            <a:pPr lvl="2"/>
            <a:r>
              <a:rPr lang="en-US" dirty="0"/>
              <a:t>Use one reference cord with an FCPC reference connector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31A2-EE47-E14C-8021-B130D3D8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A199E045-FF7D-2D4E-BAB2-1D45EEA6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8" y="2620862"/>
            <a:ext cx="5050592" cy="2983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B8E699-EFAE-AD4C-BE01-2BD60DAC5688}"/>
              </a:ext>
            </a:extLst>
          </p:cNvPr>
          <p:cNvSpPr/>
          <p:nvPr/>
        </p:nvSpPr>
        <p:spPr>
          <a:xfrm>
            <a:off x="7521760" y="5710618"/>
            <a:ext cx="1974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FC-FC Mating Adapter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79C51-FCAD-CF4D-A7EF-38E31907A952}"/>
              </a:ext>
            </a:extLst>
          </p:cNvPr>
          <p:cNvSpPr/>
          <p:nvPr/>
        </p:nvSpPr>
        <p:spPr>
          <a:xfrm>
            <a:off x="7521760" y="5710618"/>
            <a:ext cx="1974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FC-SC Mating Adapter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2E641-7813-B945-81F4-883485FACE80}"/>
              </a:ext>
            </a:extLst>
          </p:cNvPr>
          <p:cNvSpPr/>
          <p:nvPr/>
        </p:nvSpPr>
        <p:spPr>
          <a:xfrm>
            <a:off x="973698" y="3324265"/>
            <a:ext cx="35862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Setup: 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reference connector to OPM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686B2B-D6A4-E941-89B6-6B6BD42290AE}"/>
              </a:ext>
            </a:extLst>
          </p:cNvPr>
          <p:cNvSpPr/>
          <p:nvPr/>
        </p:nvSpPr>
        <p:spPr>
          <a:xfrm>
            <a:off x="973698" y="3324265"/>
            <a:ext cx="348044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FC side of DUT: 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an FC-FC mating adapter test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FC connector.</a:t>
            </a:r>
          </a:p>
          <a:p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D8571-46D1-5644-8C33-3C7BDC6186F5}"/>
              </a:ext>
            </a:extLst>
          </p:cNvPr>
          <p:cNvSpPr/>
          <p:nvPr/>
        </p:nvSpPr>
        <p:spPr>
          <a:xfrm>
            <a:off x="973698" y="3324265"/>
            <a:ext cx="3737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SC side of DUT: 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an FC-SC mating adapter test the SC connector.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E805C050-ABC2-F245-B409-CAB00BB6A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8" y="2620862"/>
            <a:ext cx="5374505" cy="3061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0D4895-488C-4E30-A57B-B92876DE7685}"/>
              </a:ext>
            </a:extLst>
          </p:cNvPr>
          <p:cNvSpPr txBox="1"/>
          <p:nvPr/>
        </p:nvSpPr>
        <p:spPr>
          <a:xfrm>
            <a:off x="9879845" y="3259221"/>
            <a:ext cx="55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734FDB-4339-4AD9-ADF3-3E4A401AE7B4}"/>
              </a:ext>
            </a:extLst>
          </p:cNvPr>
          <p:cNvCxnSpPr/>
          <p:nvPr/>
        </p:nvCxnSpPr>
        <p:spPr>
          <a:xfrm>
            <a:off x="9463682" y="3428498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2"/>
      <p:bldP spid="15" grpId="3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9B16-A24D-4EC6-B024-81CFF3EB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9F2890-F586-4E4E-BA6C-EF68C9D91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Many hybrid cables have ends that are un-</a:t>
            </a:r>
            <a:r>
              <a:rPr lang="en-US" dirty="0" err="1"/>
              <a:t>mateable</a:t>
            </a:r>
            <a:r>
              <a:rPr lang="en-US" dirty="0"/>
              <a:t> to each other.</a:t>
            </a:r>
          </a:p>
          <a:p>
            <a:pPr lvl="1"/>
            <a:r>
              <a:rPr lang="en-US" dirty="0"/>
              <a:t>Flat connector one side and angled connector other side.</a:t>
            </a:r>
          </a:p>
          <a:p>
            <a:pPr lvl="1"/>
            <a:r>
              <a:rPr lang="en-US" dirty="0"/>
              <a:t>Most common hybrid cable SC-LC.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Unlike ferrule sizes (1.25 vs 2.5)</a:t>
            </a:r>
          </a:p>
          <a:p>
            <a:pPr marL="731520" lvl="2" indent="0">
              <a:buNone/>
            </a:pPr>
            <a:endParaRPr lang="en-US" b="1" dirty="0"/>
          </a:p>
          <a:p>
            <a:pPr marL="731520" lvl="2" indent="0">
              <a:buNone/>
            </a:pPr>
            <a:endParaRPr lang="en-US" b="1" dirty="0"/>
          </a:p>
          <a:p>
            <a:pPr marL="731520" lvl="2" indent="0">
              <a:buNone/>
            </a:pPr>
            <a:endParaRPr lang="en-US" b="1" dirty="0"/>
          </a:p>
          <a:p>
            <a:pPr marL="731520" lvl="2" indent="0">
              <a:buNone/>
            </a:pPr>
            <a:endParaRPr lang="en-US" b="1" dirty="0"/>
          </a:p>
          <a:p>
            <a:pPr lvl="1"/>
            <a:r>
              <a:rPr lang="en-US" dirty="0"/>
              <a:t>SC-LC mating adapters.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Split sleeve has different diameters.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Produce inconsistent results.</a:t>
            </a:r>
          </a:p>
          <a:p>
            <a:pPr lvl="2"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Shouldn’t be used for test and measurement.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C8DFF-A26B-4732-9146-AA05D7B0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6EA769C1-C46C-D34F-BB72-7B06FA29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24821"/>
          <a:stretch/>
        </p:blipFill>
        <p:spPr>
          <a:xfrm>
            <a:off x="7193169" y="1380955"/>
            <a:ext cx="4998831" cy="899790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740432A5-9E85-1248-8B78-84A75BFA1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93" y="3659137"/>
            <a:ext cx="1267094" cy="1099108"/>
          </a:xfrm>
          <a:prstGeom prst="rect">
            <a:avLst/>
          </a:prstGeom>
        </p:spPr>
      </p:pic>
      <p:pic>
        <p:nvPicPr>
          <p:cNvPr id="14" name="Picture 13" descr="A close up of a cable&#10;&#10;Description automatically generated">
            <a:extLst>
              <a:ext uri="{FF2B5EF4-FFF2-40B4-BE49-F238E27FC236}">
                <a16:creationId xmlns:a16="http://schemas.microsoft.com/office/drawing/2014/main" id="{F422F9FC-0BFE-4F41-94BD-4C3B9D925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61" y="3501697"/>
            <a:ext cx="3128486" cy="1434142"/>
          </a:xfrm>
          <a:prstGeom prst="rect">
            <a:avLst/>
          </a:prstGeom>
        </p:spPr>
      </p:pic>
      <p:pic>
        <p:nvPicPr>
          <p:cNvPr id="15" name="Picture 1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6BCCE0F-710A-854C-ABCB-F3CD3F549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36" y="3613064"/>
            <a:ext cx="1297787" cy="12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2834-531C-44C9-8DB3-75686BD5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Hybrid Cables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6CAD1C-A59A-3948-ABAA-B56EBFD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For efficient measurement of this DUT use a two-channel system.</a:t>
            </a:r>
          </a:p>
          <a:p>
            <a:pPr lvl="1"/>
            <a:r>
              <a:rPr lang="en-US" dirty="0"/>
              <a:t>Two reference cables, one for the SC side and one for the LC side.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97E54-025F-4398-8730-AACAF01A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13C4-8483-4760-A7FC-1F028DE234B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3A4EED2-C8A6-41EC-8BB7-50DA0D20B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68" y="2247352"/>
            <a:ext cx="3658439" cy="3500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AAA23-E3B2-4F7D-9B6C-97C11D7F1CC2}"/>
              </a:ext>
            </a:extLst>
          </p:cNvPr>
          <p:cNvSpPr txBox="1"/>
          <p:nvPr/>
        </p:nvSpPr>
        <p:spPr>
          <a:xfrm>
            <a:off x="7683689" y="278918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EAF58-A1E3-415F-BDFD-A77D247B4234}"/>
              </a:ext>
            </a:extLst>
          </p:cNvPr>
          <p:cNvSpPr txBox="1"/>
          <p:nvPr/>
        </p:nvSpPr>
        <p:spPr>
          <a:xfrm>
            <a:off x="7690420" y="2505684"/>
            <a:ext cx="55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48D532-5396-ED4C-9B0A-ED75F2F72C64}"/>
              </a:ext>
            </a:extLst>
          </p:cNvPr>
          <p:cNvCxnSpPr/>
          <p:nvPr/>
        </p:nvCxnSpPr>
        <p:spPr>
          <a:xfrm>
            <a:off x="7274257" y="2674961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F57C87-CC88-8042-BF3E-BBFE77C27E2F}"/>
              </a:ext>
            </a:extLst>
          </p:cNvPr>
          <p:cNvCxnSpPr/>
          <p:nvPr/>
        </p:nvCxnSpPr>
        <p:spPr>
          <a:xfrm>
            <a:off x="7274257" y="2982036"/>
            <a:ext cx="44355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27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43386AF88E4EA35CE72AE8BF9992" ma:contentTypeVersion="12" ma:contentTypeDescription="Create a new document." ma:contentTypeScope="" ma:versionID="5f8393938af5abaa7027a0a82e2440ee">
  <xsd:schema xmlns:xsd="http://www.w3.org/2001/XMLSchema" xmlns:xs="http://www.w3.org/2001/XMLSchema" xmlns:p="http://schemas.microsoft.com/office/2006/metadata/properties" xmlns:ns2="6acd179a-4f18-412f-8a22-56fb020a1381" xmlns:ns3="fa7af3e2-dd0c-431e-b17e-b29d45c4c0e4" targetNamespace="http://schemas.microsoft.com/office/2006/metadata/properties" ma:root="true" ma:fieldsID="a27a4f65b7d6fc51dde8e66530e1a34b" ns2:_="" ns3:_="">
    <xsd:import namespace="6acd179a-4f18-412f-8a22-56fb020a1381"/>
    <xsd:import namespace="fa7af3e2-dd0c-431e-b17e-b29d45c4c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d179a-4f18-412f-8a22-56fb020a1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276f02f-840f-4852-b35b-634be2730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af3e2-dd0c-431e-b17e-b29d45c4c0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7d69f1d-8d22-4fa4-8848-c7e5fe366235}" ma:internalName="TaxCatchAll" ma:showField="CatchAllData" ma:web="fa7af3e2-dd0c-431e-b17e-b29d45c4c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cd179a-4f18-412f-8a22-56fb020a1381">
      <Terms xmlns="http://schemas.microsoft.com/office/infopath/2007/PartnerControls"/>
    </lcf76f155ced4ddcb4097134ff3c332f>
    <TaxCatchAll xmlns="fa7af3e2-dd0c-431e-b17e-b29d45c4c0e4" xsi:nil="true"/>
  </documentManagement>
</p:properties>
</file>

<file path=customXml/itemProps1.xml><?xml version="1.0" encoding="utf-8"?>
<ds:datastoreItem xmlns:ds="http://schemas.openxmlformats.org/officeDocument/2006/customXml" ds:itemID="{509661D7-0A69-4D4D-9075-FC235A11C927}"/>
</file>

<file path=customXml/itemProps2.xml><?xml version="1.0" encoding="utf-8"?>
<ds:datastoreItem xmlns:ds="http://schemas.openxmlformats.org/officeDocument/2006/customXml" ds:itemID="{CE67347B-E673-4C89-9408-064071009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9E97FF-8C20-4EB1-8050-E0905CB694F7}">
  <ds:schemaRefs>
    <ds:schemaRef ds:uri="http://purl.org/dc/elements/1.1/"/>
    <ds:schemaRef ds:uri="6e845075-1f4f-48f1-9e93-e99191b74ef1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00c68019-a09d-4437-859b-7a502b91699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2520</Words>
  <Application>Microsoft Macintosh PowerPoint</Application>
  <PresentationFormat>Widescreen</PresentationFormat>
  <Paragraphs>697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1_Office Theme</vt:lpstr>
      <vt:lpstr> Insertion Loss and Return Loss Testing of Complex Cable Assemblies</vt:lpstr>
      <vt:lpstr>OptoTest Overview</vt:lpstr>
      <vt:lpstr>Webinar Overview</vt:lpstr>
      <vt:lpstr>Equipment Selection</vt:lpstr>
      <vt:lpstr>Equipment Selection</vt:lpstr>
      <vt:lpstr>Testing Hybrid Cables</vt:lpstr>
      <vt:lpstr>Testing Hybrid Cables</vt:lpstr>
      <vt:lpstr>Testing Hybrid Cables</vt:lpstr>
      <vt:lpstr>Testing Hybrid Cables</vt:lpstr>
      <vt:lpstr>Testing Hybrid Cables</vt:lpstr>
      <vt:lpstr>Testing Hybrid Cables</vt:lpstr>
      <vt:lpstr>Testing Hybrid Cables</vt:lpstr>
      <vt:lpstr>Mini Duplex Unibody Connectors</vt:lpstr>
      <vt:lpstr>Mini Duplex Unibody Connectors</vt:lpstr>
      <vt:lpstr>Mini Duplex Unibody Connectors</vt:lpstr>
      <vt:lpstr>Mini Duplex Unibody Connectors</vt:lpstr>
      <vt:lpstr>Mini Duplex Unibody Connectors</vt:lpstr>
      <vt:lpstr>Mini Duplex Unibody Connectors</vt:lpstr>
      <vt:lpstr>Mini Duplex Unibody Connectors</vt:lpstr>
      <vt:lpstr>Mini Duplex Unibody Connectors</vt:lpstr>
      <vt:lpstr>Mini Duplex Unibody Connectors</vt:lpstr>
      <vt:lpstr>Fiber Optic Loopback Components</vt:lpstr>
      <vt:lpstr>Testing Loopback Assemblies</vt:lpstr>
      <vt:lpstr>Testing Loopback Assemblies</vt:lpstr>
      <vt:lpstr>MPO Loopback Testing</vt:lpstr>
      <vt:lpstr>MPO Loopback Testing</vt:lpstr>
      <vt:lpstr>MPO Loopback Testing</vt:lpstr>
      <vt:lpstr>MPO Loopback Testing</vt:lpstr>
      <vt:lpstr>MPO Loopback Testing</vt:lpstr>
      <vt:lpstr>Shuffle Testing</vt:lpstr>
      <vt:lpstr>Shuffle Testing</vt:lpstr>
      <vt:lpstr>Shuffle Testing</vt:lpstr>
      <vt:lpstr>Shuffle Testing</vt:lpstr>
      <vt:lpstr>Shuffle Testing</vt:lpstr>
      <vt:lpstr>Shuffle Testing</vt:lpstr>
      <vt:lpstr>Expanded Beam connectors</vt:lpstr>
      <vt:lpstr>Expanded Beam Connectors</vt:lpstr>
      <vt:lpstr>Expanded Beam Connectors</vt:lpstr>
      <vt:lpstr>Expanded Beam Connectors</vt:lpstr>
      <vt:lpstr>Expanded Beam Assemblies (EBO)</vt:lpstr>
      <vt:lpstr>Expanded Beam Assemblies (EBO)</vt:lpstr>
      <vt:lpstr>Expanded Beam Assemblies (EBO)</vt:lpstr>
      <vt:lpstr>Expanded Beam Assemblies (EBO)</vt:lpstr>
      <vt:lpstr>Expanded Beam Assemblies (EBO)</vt:lpstr>
      <vt:lpstr>Expanded Beam Assemblies (EBO)</vt:lpstr>
      <vt:lpstr>PowerPoint Presentation</vt:lpstr>
    </vt:vector>
  </TitlesOfParts>
  <Company>USConec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Youa Xiong</dc:creator>
  <cp:lastModifiedBy>Michelle Gebhart</cp:lastModifiedBy>
  <cp:revision>345</cp:revision>
  <dcterms:created xsi:type="dcterms:W3CDTF">2020-05-21T14:11:41Z</dcterms:created>
  <dcterms:modified xsi:type="dcterms:W3CDTF">2020-09-23T18:19:06Z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0x010100D92043386AF88E4EA35CE72AE8BF9992</vt:lpwstr>
  </property>
</Properties>
</file>